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76" r:id="rId6"/>
    <p:sldId id="269" r:id="rId7"/>
    <p:sldId id="277" r:id="rId8"/>
    <p:sldId id="264" r:id="rId9"/>
    <p:sldId id="278" r:id="rId10"/>
    <p:sldId id="272" r:id="rId11"/>
    <p:sldId id="280" r:id="rId12"/>
    <p:sldId id="266" r:id="rId13"/>
    <p:sldId id="281" r:id="rId14"/>
    <p:sldId id="279" r:id="rId15"/>
    <p:sldId id="283" r:id="rId16"/>
    <p:sldId id="282"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224639-FEF5-4DF9-8A09-BF71052BD3C0}" type="datetimeFigureOut">
              <a:rPr lang="en-GB" smtClean="0"/>
              <a:t>08/06/2023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D9990-4C90-4171-AC09-9E0F619093FF}" type="slidenum">
              <a:rPr lang="en-GB" smtClean="0"/>
              <a:t>‹#›</a:t>
            </a:fld>
            <a:endParaRPr lang="en-GB"/>
          </a:p>
        </p:txBody>
      </p:sp>
    </p:spTree>
    <p:extLst>
      <p:ext uri="{BB962C8B-B14F-4D97-AF65-F5344CB8AC3E}">
        <p14:creationId xmlns:p14="http://schemas.microsoft.com/office/powerpoint/2010/main" val="24153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BD9990-4C90-4171-AC09-9E0F619093FF}" type="slidenum">
              <a:rPr lang="en-GB" smtClean="0"/>
              <a:t>3</a:t>
            </a:fld>
            <a:endParaRPr lang="en-GB"/>
          </a:p>
        </p:txBody>
      </p:sp>
    </p:spTree>
    <p:extLst>
      <p:ext uri="{BB962C8B-B14F-4D97-AF65-F5344CB8AC3E}">
        <p14:creationId xmlns:p14="http://schemas.microsoft.com/office/powerpoint/2010/main" val="329615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 backpacks or toys </a:t>
            </a:r>
          </a:p>
        </p:txBody>
      </p:sp>
      <p:sp>
        <p:nvSpPr>
          <p:cNvPr id="4" name="Slide Number Placeholder 3"/>
          <p:cNvSpPr>
            <a:spLocks noGrp="1"/>
          </p:cNvSpPr>
          <p:nvPr>
            <p:ph type="sldNum" sz="quarter" idx="5"/>
          </p:nvPr>
        </p:nvSpPr>
        <p:spPr/>
        <p:txBody>
          <a:bodyPr/>
          <a:lstStyle/>
          <a:p>
            <a:fld id="{79BD9990-4C90-4171-AC09-9E0F619093FF}" type="slidenum">
              <a:rPr lang="en-GB" smtClean="0"/>
              <a:t>5</a:t>
            </a:fld>
            <a:endParaRPr lang="en-GB"/>
          </a:p>
        </p:txBody>
      </p:sp>
    </p:spTree>
    <p:extLst>
      <p:ext uri="{BB962C8B-B14F-4D97-AF65-F5344CB8AC3E}">
        <p14:creationId xmlns:p14="http://schemas.microsoft.com/office/powerpoint/2010/main" val="93916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1E08C-3B64-42C2-944A-9B2BA30ED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22A4D2D-72B1-47A4-A033-4FC04A62E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3F1378-D901-44FA-8472-5D7E46B500CE}"/>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5" name="Footer Placeholder 4">
            <a:extLst>
              <a:ext uri="{FF2B5EF4-FFF2-40B4-BE49-F238E27FC236}">
                <a16:creationId xmlns:a16="http://schemas.microsoft.com/office/drawing/2014/main" id="{EE6054B1-9D80-4D22-B665-9E65743482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9635E-693B-43E8-BAC6-7FA4B471DDBA}"/>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1257165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EC48-E7E1-4E6F-A1C4-3D567225767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F39343-A7C0-4DCE-B504-29E9EBD64C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E764E5-82DB-4368-A03B-F4FF3367464D}"/>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5" name="Footer Placeholder 4">
            <a:extLst>
              <a:ext uri="{FF2B5EF4-FFF2-40B4-BE49-F238E27FC236}">
                <a16:creationId xmlns:a16="http://schemas.microsoft.com/office/drawing/2014/main" id="{F4DB75AC-72E2-4D73-8D6D-95D7B04D99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B4551F-0801-4049-A60A-E8593D209625}"/>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1332571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9D6425-3DC7-4524-BF28-3F3AC061C09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245E09-6018-4A4E-9EC4-64CA4A34D8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B10725-9C3D-40E3-A1F8-0A09C826EB76}"/>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5" name="Footer Placeholder 4">
            <a:extLst>
              <a:ext uri="{FF2B5EF4-FFF2-40B4-BE49-F238E27FC236}">
                <a16:creationId xmlns:a16="http://schemas.microsoft.com/office/drawing/2014/main" id="{7EEBBC26-D6F0-4B0A-8EEF-79F18B9A0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35B599-D8AA-4354-B639-DB060F5C8E4B}"/>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1671767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42D73-DEE0-44ED-85F4-9ECD5DB08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70C1DC-2813-4283-AE67-AD015F4100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096497-48F7-4AD8-8A28-082EB84632CA}"/>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5" name="Footer Placeholder 4">
            <a:extLst>
              <a:ext uri="{FF2B5EF4-FFF2-40B4-BE49-F238E27FC236}">
                <a16:creationId xmlns:a16="http://schemas.microsoft.com/office/drawing/2014/main" id="{C7EB029D-85BB-4719-A7BC-26E219428A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3EE8BB-B9B2-47C7-8171-6F87DDBC154E}"/>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45973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B5100-A6F2-4D7A-B653-D901FEB41F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2B32CD-37D5-44C6-9853-DAD9F23619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DDCB23-98C0-4CEE-A4CC-776714A55BF4}"/>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5" name="Footer Placeholder 4">
            <a:extLst>
              <a:ext uri="{FF2B5EF4-FFF2-40B4-BE49-F238E27FC236}">
                <a16:creationId xmlns:a16="http://schemas.microsoft.com/office/drawing/2014/main" id="{90420B64-76B0-4074-945D-0AAAA82D47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9E79BE-A2A0-4A41-B81A-6B917BF23FB5}"/>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4057113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E8D9-113A-43B6-A435-BD390174DE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EC55EA-9729-490A-A164-BD35465A9B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8CA612-64DE-4F66-8355-1EF5A45990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D1C488-5640-43D3-9C7E-05F9B0A138B6}"/>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6" name="Footer Placeholder 5">
            <a:extLst>
              <a:ext uri="{FF2B5EF4-FFF2-40B4-BE49-F238E27FC236}">
                <a16:creationId xmlns:a16="http://schemas.microsoft.com/office/drawing/2014/main" id="{A0689555-CA3F-4450-AE91-7276777B45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21538B-6593-410C-A997-5EB6C6C22107}"/>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1963645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F6A9-6EA0-4E7B-811F-EECD860CF2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36B428-1A7C-4FD3-9C00-34684E4EB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375BC6-99BF-44BA-A71E-6AC10BF797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6FC318-C509-4F4D-B6CD-5B996E804A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D32B1A-6775-40DD-9684-121F74379C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97DD89-D96C-44BE-8121-224AD4BCFD26}"/>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8" name="Footer Placeholder 7">
            <a:extLst>
              <a:ext uri="{FF2B5EF4-FFF2-40B4-BE49-F238E27FC236}">
                <a16:creationId xmlns:a16="http://schemas.microsoft.com/office/drawing/2014/main" id="{5EAD095B-08DE-4920-AAEE-FB8596C8C19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0D0F53-5BAC-4146-BEC8-9AFFBA69624B}"/>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1022513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F73E-6697-466C-8581-CBEB8A143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3FEA8F-ABFF-478E-8BBB-595F3FE6AEC3}"/>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4" name="Footer Placeholder 3">
            <a:extLst>
              <a:ext uri="{FF2B5EF4-FFF2-40B4-BE49-F238E27FC236}">
                <a16:creationId xmlns:a16="http://schemas.microsoft.com/office/drawing/2014/main" id="{558DF038-62F8-4D1A-A146-5043BC35B9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FB8DC9-9CD8-46C1-8FB2-0A42B47E4431}"/>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38594524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D1A37F-A9E9-45C9-9F89-099A1421EF22}"/>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3" name="Footer Placeholder 2">
            <a:extLst>
              <a:ext uri="{FF2B5EF4-FFF2-40B4-BE49-F238E27FC236}">
                <a16:creationId xmlns:a16="http://schemas.microsoft.com/office/drawing/2014/main" id="{B8A1571F-C114-4645-85E8-02D99DD491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9E692-12E5-44ED-8AE8-C968B6E0ACC3}"/>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222361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35C5-DAF8-436B-AB45-CAAF7971F5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B9248B-D71E-4344-9784-33B0F60150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AAED3C-F5C1-4671-847B-FD1161A07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69D13-267E-4F14-8BE3-0CCC2DC34765}"/>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6" name="Footer Placeholder 5">
            <a:extLst>
              <a:ext uri="{FF2B5EF4-FFF2-40B4-BE49-F238E27FC236}">
                <a16:creationId xmlns:a16="http://schemas.microsoft.com/office/drawing/2014/main" id="{CE921882-6782-49E1-AC03-2C9ECB493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24A2C-337B-41B4-AC6B-9C9E0541341E}"/>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433593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302E-621A-478B-86FD-19729B322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75FD60-91F0-4EC0-B47E-7AA7E42CE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5CFC96-FA46-4C84-9426-C2F96743C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CE76E-9851-4283-8681-4C8C73F56E99}"/>
              </a:ext>
            </a:extLst>
          </p:cNvPr>
          <p:cNvSpPr>
            <a:spLocks noGrp="1"/>
          </p:cNvSpPr>
          <p:nvPr>
            <p:ph type="dt" sz="half" idx="10"/>
          </p:nvPr>
        </p:nvSpPr>
        <p:spPr/>
        <p:txBody>
          <a:bodyPr/>
          <a:lstStyle/>
          <a:p>
            <a:fld id="{C739FB0C-A079-4A0D-96B6-EA7D87CFDF53}" type="datetimeFigureOut">
              <a:rPr lang="en-GB" smtClean="0"/>
              <a:t>08/06/2023</a:t>
            </a:fld>
            <a:endParaRPr lang="en-GB"/>
          </a:p>
        </p:txBody>
      </p:sp>
      <p:sp>
        <p:nvSpPr>
          <p:cNvPr id="6" name="Footer Placeholder 5">
            <a:extLst>
              <a:ext uri="{FF2B5EF4-FFF2-40B4-BE49-F238E27FC236}">
                <a16:creationId xmlns:a16="http://schemas.microsoft.com/office/drawing/2014/main" id="{4D2F827E-1FC8-4487-80BE-DDE222E018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B2ED5E-4AA6-42B8-B07C-663D1BA61623}"/>
              </a:ext>
            </a:extLst>
          </p:cNvPr>
          <p:cNvSpPr>
            <a:spLocks noGrp="1"/>
          </p:cNvSpPr>
          <p:nvPr>
            <p:ph type="sldNum" sz="quarter" idx="12"/>
          </p:nvPr>
        </p:nvSpPr>
        <p:spPr/>
        <p:txBody>
          <a:bodyPr/>
          <a:lstStyle/>
          <a:p>
            <a:fld id="{F63B6245-3AFE-4506-89BF-CB2748BE302F}" type="slidenum">
              <a:rPr lang="en-GB" smtClean="0"/>
              <a:t>‹#›</a:t>
            </a:fld>
            <a:endParaRPr lang="en-GB"/>
          </a:p>
        </p:txBody>
      </p:sp>
    </p:spTree>
    <p:extLst>
      <p:ext uri="{BB962C8B-B14F-4D97-AF65-F5344CB8AC3E}">
        <p14:creationId xmlns:p14="http://schemas.microsoft.com/office/powerpoint/2010/main" val="2514720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66FCC-E348-4BC4-94CB-0EB4671484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683DB2-3417-4362-8C29-E9A8E8272E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16CF14-633E-415E-9706-D6D4E0B98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9FB0C-A079-4A0D-96B6-EA7D87CFDF53}" type="datetimeFigureOut">
              <a:rPr lang="en-GB" smtClean="0"/>
              <a:t>08/06/2023</a:t>
            </a:fld>
            <a:endParaRPr lang="en-GB"/>
          </a:p>
        </p:txBody>
      </p:sp>
      <p:sp>
        <p:nvSpPr>
          <p:cNvPr id="5" name="Footer Placeholder 4">
            <a:extLst>
              <a:ext uri="{FF2B5EF4-FFF2-40B4-BE49-F238E27FC236}">
                <a16:creationId xmlns:a16="http://schemas.microsoft.com/office/drawing/2014/main" id="{411E7350-B3DD-4AA0-8391-E14FFCFD6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64B516A-76D5-4028-BCA1-682464AF30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B6245-3AFE-4506-89BF-CB2748BE302F}" type="slidenum">
              <a:rPr lang="en-GB" smtClean="0"/>
              <a:t>‹#›</a:t>
            </a:fld>
            <a:endParaRPr lang="en-GB"/>
          </a:p>
        </p:txBody>
      </p:sp>
    </p:spTree>
    <p:extLst>
      <p:ext uri="{BB962C8B-B14F-4D97-AF65-F5344CB8AC3E}">
        <p14:creationId xmlns:p14="http://schemas.microsoft.com/office/powerpoint/2010/main" val="30231353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hyperlink" Target="https://literacytrust.org.uk/resources/time-together-multilingual-families/" TargetMode="External"/><Relationship Id="rId3" Type="http://schemas.openxmlformats.org/officeDocument/2006/relationships/image" Target="../media/image3.png"/><Relationship Id="rId7" Type="http://schemas.openxmlformats.org/officeDocument/2006/relationships/hyperlink" Target="https://hungrylittleminds.campaign.gov.uk/"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bbc.co.uk/cbeebies" TargetMode="External"/><Relationship Id="rId5" Type="http://schemas.openxmlformats.org/officeDocument/2006/relationships/hyperlink" Target="https://assets.publishing.service.gov.uk/government/uploads/system/uploads/attachment_data/file/974907/EYFS_framework_-_March_2021.pdf" TargetMode="External"/><Relationship Id="rId4" Type="http://schemas.openxmlformats.org/officeDocument/2006/relationships/hyperlink" Target="https://robertshaw.nottingham.sch.uk/" TargetMode="External"/><Relationship Id="rId9" Type="http://schemas.openxmlformats.org/officeDocument/2006/relationships/hyperlink" Target="https://www.pacey.org.uk/working-in-childcare/spotlight-on/being-school-read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www.schoolwearsolutions.com/product-category/our-schools/robert-shaw-primary-school/"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myclothing.com/robert-shaw-primary-school/7927.schoo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7F7A493A-43CF-4370-B4F7-3C08F43DEFE8}"/>
              </a:ext>
            </a:extLst>
          </p:cNvPr>
          <p:cNvSpPr txBox="1"/>
          <p:nvPr/>
        </p:nvSpPr>
        <p:spPr>
          <a:xfrm>
            <a:off x="6096000" y="1643896"/>
            <a:ext cx="5360339" cy="3847207"/>
          </a:xfrm>
          <a:prstGeom prst="rect">
            <a:avLst/>
          </a:prstGeom>
          <a:noFill/>
        </p:spPr>
        <p:txBody>
          <a:bodyPr wrap="square" rtlCol="0">
            <a:spAutoFit/>
          </a:bodyPr>
          <a:lstStyle/>
          <a:p>
            <a:pPr algn="ctr"/>
            <a:r>
              <a:rPr lang="en-GB" sz="5400" b="1" dirty="0">
                <a:solidFill>
                  <a:schemeClr val="accent1">
                    <a:lumMod val="75000"/>
                  </a:schemeClr>
                </a:solidFill>
                <a:latin typeface="Century Gothic" panose="020B0502020202020204" pitchFamily="34" charset="0"/>
                <a:cs typeface="Aharoni" panose="02010803020104030203" pitchFamily="2" charset="-79"/>
              </a:rPr>
              <a:t>Welcome to Reception (F2)  September 2023</a:t>
            </a:r>
            <a:endParaRPr lang="en-GB" sz="2000" b="1" dirty="0">
              <a:latin typeface="Century Gothic" panose="020B0502020202020204" pitchFamily="34" charset="0"/>
            </a:endParaRPr>
          </a:p>
          <a:p>
            <a:pPr algn="ctr"/>
            <a:r>
              <a:rPr lang="en-GB" sz="2800" b="1" dirty="0">
                <a:latin typeface="Century Gothic" panose="020B0502020202020204" pitchFamily="34" charset="0"/>
              </a:rPr>
              <a:t>September 2020</a:t>
            </a:r>
          </a:p>
        </p:txBody>
      </p:sp>
      <p:pic>
        <p:nvPicPr>
          <p:cNvPr id="3" name="Picture 2">
            <a:extLst>
              <a:ext uri="{FF2B5EF4-FFF2-40B4-BE49-F238E27FC236}">
                <a16:creationId xmlns:a16="http://schemas.microsoft.com/office/drawing/2014/main" id="{06472666-07C1-4014-AD47-1B0DFB4BB190}"/>
              </a:ext>
            </a:extLst>
          </p:cNvPr>
          <p:cNvPicPr>
            <a:picLocks noChangeAspect="1"/>
          </p:cNvPicPr>
          <p:nvPr/>
        </p:nvPicPr>
        <p:blipFill>
          <a:blip r:embed="rId3"/>
          <a:stretch>
            <a:fillRect/>
          </a:stretch>
        </p:blipFill>
        <p:spPr>
          <a:xfrm>
            <a:off x="1160036" y="2173360"/>
            <a:ext cx="2684176" cy="3180565"/>
          </a:xfrm>
          <a:prstGeom prst="rect">
            <a:avLst/>
          </a:prstGeom>
        </p:spPr>
      </p:pic>
    </p:spTree>
    <p:extLst>
      <p:ext uri="{BB962C8B-B14F-4D97-AF65-F5344CB8AC3E}">
        <p14:creationId xmlns:p14="http://schemas.microsoft.com/office/powerpoint/2010/main" val="81508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64">
        <p15:prstTrans prst="peelOff"/>
      </p:transition>
    </mc:Choice>
    <mc:Fallback xmlns="">
      <p:transition spd="slow" advTm="386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C61C-BCD0-4CA4-ADB3-E0E06C9E9C79}"/>
              </a:ext>
            </a:extLst>
          </p:cNvPr>
          <p:cNvSpPr>
            <a:spLocks noGrp="1"/>
          </p:cNvSpPr>
          <p:nvPr>
            <p:ph type="title"/>
          </p:nvPr>
        </p:nvSpPr>
        <p:spPr/>
        <p:txBody>
          <a:bodyPr>
            <a:normAutofit/>
          </a:bodyPr>
          <a:lstStyle/>
          <a:p>
            <a:r>
              <a:rPr lang="en-GB" sz="7200" b="1" dirty="0"/>
              <a:t>Toilet Training</a:t>
            </a:r>
          </a:p>
        </p:txBody>
      </p:sp>
      <p:sp>
        <p:nvSpPr>
          <p:cNvPr id="3" name="Content Placeholder 2">
            <a:extLst>
              <a:ext uri="{FF2B5EF4-FFF2-40B4-BE49-F238E27FC236}">
                <a16:creationId xmlns:a16="http://schemas.microsoft.com/office/drawing/2014/main" id="{49190E6D-A94B-4697-8775-4FE74CC55B11}"/>
              </a:ext>
            </a:extLst>
          </p:cNvPr>
          <p:cNvSpPr>
            <a:spLocks noGrp="1"/>
          </p:cNvSpPr>
          <p:nvPr>
            <p:ph idx="1"/>
          </p:nvPr>
        </p:nvSpPr>
        <p:spPr/>
        <p:txBody>
          <a:bodyPr>
            <a:normAutofit fontScale="92500" lnSpcReduction="10000"/>
          </a:bodyPr>
          <a:lstStyle/>
          <a:p>
            <a:pPr>
              <a:defRPr/>
            </a:pPr>
            <a:r>
              <a:rPr lang="en-GB" altLang="en-US" dirty="0">
                <a:ea typeface="Calibri" panose="020F0502020204030204" pitchFamily="34" charset="0"/>
                <a:cs typeface="Times New Roman" panose="02020603050405020304" pitchFamily="18" charset="0"/>
              </a:rPr>
              <a:t>Children should ideally be toilet trained </a:t>
            </a:r>
            <a:r>
              <a:rPr lang="en-GB" altLang="en-US" b="1" u="sng" dirty="0">
                <a:ea typeface="Calibri" panose="020F0502020204030204" pitchFamily="34" charset="0"/>
                <a:cs typeface="Times New Roman" panose="02020603050405020304" pitchFamily="18" charset="0"/>
              </a:rPr>
              <a:t>before</a:t>
            </a:r>
            <a:r>
              <a:rPr lang="en-GB" altLang="en-US" dirty="0">
                <a:ea typeface="Calibri" panose="020F0502020204030204" pitchFamily="34" charset="0"/>
                <a:cs typeface="Times New Roman" panose="02020603050405020304" pitchFamily="18" charset="0"/>
              </a:rPr>
              <a:t> they start school and now</a:t>
            </a:r>
            <a:r>
              <a:rPr lang="en-US" altLang="en-US" dirty="0">
                <a:ea typeface="Calibri" panose="020F0502020204030204" pitchFamily="34" charset="0"/>
                <a:cs typeface="Times New Roman" panose="02020603050405020304" pitchFamily="18" charset="0"/>
              </a:rPr>
              <a:t> is a great time to start the process. </a:t>
            </a:r>
          </a:p>
          <a:p>
            <a:pPr>
              <a:defRPr/>
            </a:pPr>
            <a:endParaRPr lang="en-US" altLang="en-US" dirty="0">
              <a:ea typeface="Calibri" panose="020F0502020204030204" pitchFamily="34" charset="0"/>
              <a:cs typeface="Times New Roman" panose="02020603050405020304" pitchFamily="18" charset="0"/>
            </a:endParaRPr>
          </a:p>
          <a:p>
            <a:pPr marL="0" indent="0">
              <a:buNone/>
              <a:defRPr/>
            </a:pPr>
            <a:r>
              <a:rPr lang="en-US" altLang="en-US" dirty="0">
                <a:ea typeface="Calibri" panose="020F0502020204030204" pitchFamily="34" charset="0"/>
                <a:cs typeface="Times New Roman" panose="02020603050405020304" pitchFamily="18" charset="0"/>
              </a:rPr>
              <a:t>When your child starts school we would like them to be able to:</a:t>
            </a:r>
          </a:p>
          <a:p>
            <a:pPr marL="285750" indent="-285750">
              <a:defRPr/>
            </a:pPr>
            <a:r>
              <a:rPr lang="en-US" altLang="en-US" b="1" dirty="0">
                <a:ea typeface="Calibri" panose="020F0502020204030204" pitchFamily="34" charset="0"/>
                <a:cs typeface="Times New Roman" panose="02020603050405020304" pitchFamily="18" charset="0"/>
              </a:rPr>
              <a:t>Know how to use a toilet</a:t>
            </a:r>
          </a:p>
          <a:p>
            <a:pPr marL="285750" indent="-285750">
              <a:defRPr/>
            </a:pPr>
            <a:r>
              <a:rPr lang="en-US" altLang="en-US" dirty="0">
                <a:ea typeface="Calibri" panose="020F0502020204030204" pitchFamily="34" charset="0"/>
                <a:cs typeface="Times New Roman" panose="02020603050405020304" pitchFamily="18" charset="0"/>
              </a:rPr>
              <a:t>Know how to wipe themselves clean when finished and flush the toilet</a:t>
            </a:r>
          </a:p>
          <a:p>
            <a:pPr marL="285750" indent="-285750">
              <a:defRPr/>
            </a:pPr>
            <a:r>
              <a:rPr lang="en-US" altLang="en-US" dirty="0">
                <a:ea typeface="Calibri" panose="020F0502020204030204" pitchFamily="34" charset="0"/>
                <a:cs typeface="Times New Roman" panose="02020603050405020304" pitchFamily="18" charset="0"/>
              </a:rPr>
              <a:t>Be able to wash and dry their own hands</a:t>
            </a:r>
          </a:p>
          <a:p>
            <a:pPr>
              <a:defRPr/>
            </a:pPr>
            <a:endParaRPr lang="en-US" altLang="en-US" dirty="0">
              <a:ea typeface="Calibri" panose="020F0502020204030204" pitchFamily="34" charset="0"/>
              <a:cs typeface="Times New Roman" panose="02020603050405020304" pitchFamily="18" charset="0"/>
            </a:endParaRPr>
          </a:p>
          <a:p>
            <a:pPr>
              <a:defRPr/>
            </a:pPr>
            <a:r>
              <a:rPr lang="en-US" altLang="en-US" dirty="0">
                <a:ea typeface="Calibri" panose="020F0502020204030204" pitchFamily="34" charset="0"/>
                <a:cs typeface="Times New Roman" panose="02020603050405020304" pitchFamily="18" charset="0"/>
              </a:rPr>
              <a:t>Please make sure they have a </a:t>
            </a:r>
            <a:r>
              <a:rPr lang="en-US" altLang="en-US" b="1" dirty="0">
                <a:ea typeface="Calibri" panose="020F0502020204030204" pitchFamily="34" charset="0"/>
                <a:cs typeface="Times New Roman" panose="02020603050405020304" pitchFamily="18" charset="0"/>
              </a:rPr>
              <a:t>change of clothes </a:t>
            </a:r>
            <a:r>
              <a:rPr lang="en-US" altLang="en-US" dirty="0">
                <a:ea typeface="Calibri" panose="020F0502020204030204" pitchFamily="34" charset="0"/>
                <a:cs typeface="Times New Roman" panose="02020603050405020304" pitchFamily="18" charset="0"/>
              </a:rPr>
              <a:t>in a bag on their peg in case of any accidents.</a:t>
            </a:r>
          </a:p>
          <a:p>
            <a:pPr>
              <a:defRPr/>
            </a:pPr>
            <a:endParaRPr lang="en-US" altLang="en-US" dirty="0">
              <a:latin typeface="BPreplay" pitchFamily="50" charset="0"/>
              <a:ea typeface="Calibri" panose="020F0502020204030204" pitchFamily="34" charset="0"/>
              <a:cs typeface="Times New Roman" panose="02020603050405020304" pitchFamily="18" charset="0"/>
            </a:endParaRPr>
          </a:p>
          <a:p>
            <a:endParaRPr lang="en-GB" dirty="0"/>
          </a:p>
        </p:txBody>
      </p:sp>
      <p:pic>
        <p:nvPicPr>
          <p:cNvPr id="4" name="Picture 3">
            <a:extLst>
              <a:ext uri="{FF2B5EF4-FFF2-40B4-BE49-F238E27FC236}">
                <a16:creationId xmlns:a16="http://schemas.microsoft.com/office/drawing/2014/main" id="{EBF69765-8293-4F99-8AA1-55093728AD57}"/>
              </a:ext>
            </a:extLst>
          </p:cNvPr>
          <p:cNvPicPr>
            <a:picLocks noChangeAspect="1"/>
          </p:cNvPicPr>
          <p:nvPr/>
        </p:nvPicPr>
        <p:blipFill>
          <a:blip r:embed="rId2"/>
          <a:stretch>
            <a:fillRect/>
          </a:stretch>
        </p:blipFill>
        <p:spPr>
          <a:xfrm>
            <a:off x="10790642" y="158620"/>
            <a:ext cx="1190276" cy="1406199"/>
          </a:xfrm>
          <a:prstGeom prst="rect">
            <a:avLst/>
          </a:prstGeom>
        </p:spPr>
      </p:pic>
    </p:spTree>
    <p:extLst>
      <p:ext uri="{BB962C8B-B14F-4D97-AF65-F5344CB8AC3E}">
        <p14:creationId xmlns:p14="http://schemas.microsoft.com/office/powerpoint/2010/main" val="1757307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DD47DBD-46B1-4C74-8ECC-EC9F94D3AC21}"/>
              </a:ext>
            </a:extLst>
          </p:cNvPr>
          <p:cNvSpPr>
            <a:spLocks noGrp="1"/>
          </p:cNvSpPr>
          <p:nvPr>
            <p:ph type="ctrTitle"/>
          </p:nvPr>
        </p:nvSpPr>
        <p:spPr>
          <a:xfrm>
            <a:off x="946846" y="333440"/>
            <a:ext cx="9843796" cy="1101725"/>
          </a:xfrm>
        </p:spPr>
        <p:txBody>
          <a:bodyPr>
            <a:normAutofit/>
          </a:bodyPr>
          <a:lstStyle/>
          <a:p>
            <a:r>
              <a:rPr lang="en-GB" b="1" dirty="0">
                <a:solidFill>
                  <a:schemeClr val="accent1">
                    <a:lumMod val="50000"/>
                  </a:schemeClr>
                </a:solidFill>
                <a:latin typeface="Century Gothic" panose="020B0502020202020204" pitchFamily="34" charset="0"/>
              </a:rPr>
              <a:t>Early Years Curriculum</a:t>
            </a:r>
          </a:p>
        </p:txBody>
      </p:sp>
      <p:pic>
        <p:nvPicPr>
          <p:cNvPr id="12" name="Picture 11">
            <a:extLst>
              <a:ext uri="{FF2B5EF4-FFF2-40B4-BE49-F238E27FC236}">
                <a16:creationId xmlns:a16="http://schemas.microsoft.com/office/drawing/2014/main" id="{7E94DB17-D7A6-4E96-B520-186EDB438A29}"/>
              </a:ext>
            </a:extLst>
          </p:cNvPr>
          <p:cNvPicPr>
            <a:picLocks noChangeAspect="1"/>
          </p:cNvPicPr>
          <p:nvPr/>
        </p:nvPicPr>
        <p:blipFill>
          <a:blip r:embed="rId3"/>
          <a:stretch>
            <a:fillRect/>
          </a:stretch>
        </p:blipFill>
        <p:spPr>
          <a:xfrm>
            <a:off x="10790642" y="158620"/>
            <a:ext cx="1190276" cy="1406199"/>
          </a:xfrm>
          <a:prstGeom prst="rect">
            <a:avLst/>
          </a:prstGeom>
        </p:spPr>
      </p:pic>
      <p:sp>
        <p:nvSpPr>
          <p:cNvPr id="13" name="Content Placeholder 21">
            <a:extLst>
              <a:ext uri="{FF2B5EF4-FFF2-40B4-BE49-F238E27FC236}">
                <a16:creationId xmlns:a16="http://schemas.microsoft.com/office/drawing/2014/main" id="{9A997850-698A-4FF7-BD84-5BB245DA327D}"/>
              </a:ext>
            </a:extLst>
          </p:cNvPr>
          <p:cNvSpPr txBox="1">
            <a:spLocks/>
          </p:cNvSpPr>
          <p:nvPr/>
        </p:nvSpPr>
        <p:spPr>
          <a:xfrm>
            <a:off x="809432" y="1562095"/>
            <a:ext cx="10242404" cy="5043978"/>
          </a:xfrm>
          <a:prstGeom prst="rect">
            <a:avLst/>
          </a:prstGeom>
        </p:spPr>
        <p:txBody>
          <a:bodyPr vert="horz" lIns="108000" tIns="108000" rIns="108000" bIns="10800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ct val="0"/>
              </a:spcBef>
              <a:defRPr/>
            </a:pPr>
            <a:r>
              <a:rPr lang="en-GB" altLang="en-US" sz="2600" dirty="0">
                <a:solidFill>
                  <a:schemeClr val="accent1">
                    <a:lumMod val="50000"/>
                  </a:schemeClr>
                </a:solidFill>
                <a:ea typeface="Calibri" panose="020F0502020204030204" pitchFamily="34" charset="0"/>
                <a:cs typeface="Times New Roman" panose="02020603050405020304" pitchFamily="18" charset="0"/>
              </a:rPr>
              <a:t>We carefully plan activities and lessons in order to provide a range of learning experiences. Planning for each term is carried out using a topic-based approach, following the children’s interests and responding to specific events. </a:t>
            </a:r>
          </a:p>
          <a:p>
            <a:pPr>
              <a:lnSpc>
                <a:spcPct val="100000"/>
              </a:lnSpc>
              <a:spcBef>
                <a:spcPct val="0"/>
              </a:spcBef>
              <a:defRPr/>
            </a:pPr>
            <a:endParaRPr lang="en-GB" altLang="en-US" sz="2600" dirty="0">
              <a:solidFill>
                <a:schemeClr val="accent1">
                  <a:lumMod val="50000"/>
                </a:schemeClr>
              </a:solidFill>
            </a:endParaRPr>
          </a:p>
          <a:p>
            <a:pPr marL="285750" indent="-285750" algn="l">
              <a:lnSpc>
                <a:spcPct val="100000"/>
              </a:lnSpc>
              <a:spcBef>
                <a:spcPct val="0"/>
              </a:spcBef>
              <a:buFont typeface="Arial" panose="020B0604020202020204" pitchFamily="34" charset="0"/>
              <a:buChar char="•"/>
              <a:defRPr/>
            </a:pPr>
            <a:r>
              <a:rPr lang="en-GB" altLang="en-US" sz="2600" dirty="0">
                <a:solidFill>
                  <a:schemeClr val="accent1">
                    <a:lumMod val="50000"/>
                  </a:schemeClr>
                </a:solidFill>
                <a:ea typeface="Calibri" panose="020F0502020204030204" pitchFamily="34" charset="0"/>
                <a:cs typeface="Times New Roman" panose="02020603050405020304" pitchFamily="18" charset="0"/>
              </a:rPr>
              <a:t>There are 7 Areas of Learning in the Early Years Foundation Stage (EYFS), which activities are planned around:</a:t>
            </a:r>
          </a:p>
          <a:p>
            <a:pPr algn="l">
              <a:lnSpc>
                <a:spcPct val="100000"/>
              </a:lnSpc>
              <a:spcBef>
                <a:spcPct val="0"/>
              </a:spcBef>
              <a:defRPr/>
            </a:pPr>
            <a:endParaRPr lang="en-GB" altLang="en-US" sz="2600" b="1" dirty="0">
              <a:solidFill>
                <a:schemeClr val="accent1">
                  <a:lumMod val="50000"/>
                </a:schemeClr>
              </a:solidFill>
              <a:ea typeface="Calibri" panose="020F0502020204030204" pitchFamily="34" charset="0"/>
              <a:cs typeface="Times New Roman" panose="02020603050405020304" pitchFamily="18" charset="0"/>
            </a:endParaRP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Personal, Social and Emotional Development</a:t>
            </a: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Physical Development</a:t>
            </a: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Communication and Language</a:t>
            </a: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Literacy</a:t>
            </a: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Mathematics</a:t>
            </a: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Understanding the World</a:t>
            </a:r>
          </a:p>
          <a:p>
            <a:pPr marL="285750" indent="-285750" algn="l">
              <a:lnSpc>
                <a:spcPct val="100000"/>
              </a:lnSpc>
              <a:spcBef>
                <a:spcPct val="0"/>
              </a:spcBef>
              <a:buFont typeface="Arial" panose="020B0604020202020204" pitchFamily="34" charset="0"/>
              <a:buChar char="•"/>
              <a:defRPr/>
            </a:pPr>
            <a:r>
              <a:rPr lang="en-GB" altLang="en-US" sz="2300" b="1" dirty="0">
                <a:solidFill>
                  <a:schemeClr val="accent1">
                    <a:lumMod val="50000"/>
                  </a:schemeClr>
                </a:solidFill>
                <a:ea typeface="Calibri" panose="020F0502020204030204" pitchFamily="34" charset="0"/>
                <a:cs typeface="Times New Roman" panose="02020603050405020304" pitchFamily="18" charset="0"/>
              </a:rPr>
              <a:t>Expressive Arts and Design</a:t>
            </a:r>
          </a:p>
          <a:p>
            <a:pPr marL="285750" indent="-285750" algn="l">
              <a:lnSpc>
                <a:spcPct val="100000"/>
              </a:lnSpc>
              <a:spcBef>
                <a:spcPct val="0"/>
              </a:spcBef>
              <a:buFont typeface="Arial" panose="020B0604020202020204" pitchFamily="34" charset="0"/>
              <a:buChar char="•"/>
              <a:defRPr/>
            </a:pPr>
            <a:endParaRPr lang="en-GB" altLang="en-US" sz="2300" b="1" dirty="0">
              <a:solidFill>
                <a:schemeClr val="accent1">
                  <a:lumMod val="50000"/>
                </a:schemeClr>
              </a:solidFill>
              <a:ea typeface="Calibri" panose="020F0502020204030204" pitchFamily="34" charset="0"/>
              <a:cs typeface="Times New Roman" panose="02020603050405020304" pitchFamily="18" charset="0"/>
            </a:endParaRPr>
          </a:p>
          <a:p>
            <a:pPr marL="285750" indent="-285750" algn="l">
              <a:lnSpc>
                <a:spcPct val="100000"/>
              </a:lnSpc>
              <a:spcBef>
                <a:spcPct val="0"/>
              </a:spcBef>
              <a:buFont typeface="Arial" panose="020B0604020202020204" pitchFamily="34" charset="0"/>
              <a:buChar char="•"/>
              <a:defRPr/>
            </a:pPr>
            <a:endParaRPr lang="en-GB" altLang="en-US" sz="2300" b="1" dirty="0">
              <a:solidFill>
                <a:schemeClr val="accent1">
                  <a:lumMod val="50000"/>
                </a:schemeClr>
              </a:solidFill>
              <a:ea typeface="Calibri" panose="020F0502020204030204" pitchFamily="34" charset="0"/>
              <a:cs typeface="Times New Roman" panose="02020603050405020304" pitchFamily="18" charset="0"/>
            </a:endParaRPr>
          </a:p>
          <a:p>
            <a:pPr marL="285750" indent="-285750" algn="l">
              <a:lnSpc>
                <a:spcPct val="100000"/>
              </a:lnSpc>
              <a:spcBef>
                <a:spcPct val="0"/>
              </a:spcBef>
              <a:buFont typeface="Arial" panose="020B0604020202020204" pitchFamily="34" charset="0"/>
              <a:buChar char="•"/>
              <a:defRPr/>
            </a:pPr>
            <a:endParaRPr lang="en-GB" altLang="en-US" sz="2300" b="1" dirty="0">
              <a:solidFill>
                <a:schemeClr val="accent1">
                  <a:lumMod val="50000"/>
                </a:schemeClr>
              </a:solidFill>
              <a:ea typeface="Calibri" panose="020F0502020204030204" pitchFamily="34" charset="0"/>
              <a:cs typeface="Times New Roman" panose="02020603050405020304" pitchFamily="18" charset="0"/>
            </a:endParaRPr>
          </a:p>
          <a:p>
            <a:pPr marL="285750" indent="-285750" algn="just">
              <a:lnSpc>
                <a:spcPct val="100000"/>
              </a:lnSpc>
              <a:spcBef>
                <a:spcPct val="0"/>
              </a:spcBef>
              <a:buFont typeface="Arial" panose="020B0604020202020204" pitchFamily="34" charset="0"/>
              <a:buChar char="•"/>
              <a:defRPr/>
            </a:pPr>
            <a:r>
              <a:rPr lang="en-GB" altLang="en-US" sz="2600" dirty="0">
                <a:solidFill>
                  <a:schemeClr val="accent1">
                    <a:lumMod val="50000"/>
                  </a:schemeClr>
                </a:solidFill>
                <a:ea typeface="Calibri" panose="020F0502020204030204" pitchFamily="34" charset="0"/>
                <a:cs typeface="Times New Roman" panose="02020603050405020304" pitchFamily="18" charset="0"/>
              </a:rPr>
              <a:t>At Robert Shaw the children participate in ACTIVE LEARNING, meaning that they may be inside the classroom or exploring the outside area. Children are not often sat at desks working; but investigating, exploring, designing, creating and being active. We believe this is the best way to learn and will produce well-rounded inquisitive young learners; ready for the next phase of education in Key Stage 1.</a:t>
            </a:r>
          </a:p>
          <a:p>
            <a:pPr marL="285750" indent="-285750" algn="just">
              <a:lnSpc>
                <a:spcPct val="100000"/>
              </a:lnSpc>
              <a:spcBef>
                <a:spcPct val="0"/>
              </a:spcBef>
              <a:buFont typeface="Arial" panose="020B0604020202020204" pitchFamily="34" charset="0"/>
              <a:buChar char="•"/>
              <a:defRPr/>
            </a:pPr>
            <a:endParaRPr lang="en-GB" altLang="en-US" sz="2600" dirty="0">
              <a:solidFill>
                <a:schemeClr val="accent1">
                  <a:lumMod val="50000"/>
                </a:schemeClr>
              </a:solidFill>
              <a:ea typeface="Calibri" panose="020F0502020204030204" pitchFamily="34" charset="0"/>
              <a:cs typeface="Times New Roman" panose="02020603050405020304" pitchFamily="18" charset="0"/>
            </a:endParaRPr>
          </a:p>
          <a:p>
            <a:pPr marL="285750" indent="-285750" algn="just">
              <a:lnSpc>
                <a:spcPct val="100000"/>
              </a:lnSpc>
              <a:spcBef>
                <a:spcPct val="0"/>
              </a:spcBef>
              <a:buFont typeface="Arial" panose="020B0604020202020204" pitchFamily="34" charset="0"/>
              <a:buChar char="•"/>
              <a:defRPr/>
            </a:pPr>
            <a:endParaRPr lang="en-GB" altLang="en-US" sz="2600" dirty="0">
              <a:solidFill>
                <a:schemeClr val="accent1">
                  <a:lumMod val="50000"/>
                </a:schemeClr>
              </a:solidFill>
              <a:ea typeface="Calibri" panose="020F0502020204030204" pitchFamily="34" charset="0"/>
              <a:cs typeface="Times New Roman" panose="02020603050405020304" pitchFamily="18" charset="0"/>
            </a:endParaRPr>
          </a:p>
          <a:p>
            <a:pPr>
              <a:lnSpc>
                <a:spcPct val="100000"/>
              </a:lnSpc>
              <a:spcBef>
                <a:spcPct val="0"/>
              </a:spcBef>
              <a:defRPr/>
            </a:pPr>
            <a:endParaRPr lang="en-GB" altLang="en-US" sz="2300" dirty="0">
              <a:solidFill>
                <a:srgbClr val="000000"/>
              </a:solidFill>
              <a:ea typeface="Calibri" panose="020F0502020204030204" pitchFamily="34" charset="0"/>
              <a:cs typeface="Times New Roman" panose="02020603050405020304" pitchFamily="18" charset="0"/>
            </a:endParaRPr>
          </a:p>
          <a:p>
            <a:pPr algn="l">
              <a:lnSpc>
                <a:spcPct val="100000"/>
              </a:lnSpc>
              <a:spcBef>
                <a:spcPct val="0"/>
              </a:spcBef>
              <a:defRPr/>
            </a:pPr>
            <a:r>
              <a:rPr lang="en-GB" altLang="en-US" sz="3200" dirty="0">
                <a:solidFill>
                  <a:schemeClr val="accent1">
                    <a:lumMod val="50000"/>
                  </a:schemeClr>
                </a:solidFill>
                <a:cs typeface="Times New Roman" panose="02020603050405020304" pitchFamily="18" charset="0"/>
              </a:rPr>
              <a:t>During Reception, your child will be working towards the </a:t>
            </a:r>
            <a:r>
              <a:rPr lang="en-GB" altLang="en-US" sz="3200" b="1" dirty="0">
                <a:solidFill>
                  <a:schemeClr val="accent1">
                    <a:lumMod val="50000"/>
                  </a:schemeClr>
                </a:solidFill>
                <a:cs typeface="Times New Roman" panose="02020603050405020304" pitchFamily="18" charset="0"/>
              </a:rPr>
              <a:t>Early Learning Goals</a:t>
            </a:r>
            <a:r>
              <a:rPr lang="en-GB" altLang="en-US" sz="3200" dirty="0">
                <a:solidFill>
                  <a:schemeClr val="accent1">
                    <a:lumMod val="50000"/>
                  </a:schemeClr>
                </a:solidFill>
                <a:cs typeface="Times New Roman" panose="02020603050405020304" pitchFamily="18" charset="0"/>
              </a:rPr>
              <a:t>. These describe the level of attainment expected at the end of your child’s Reception year in school.</a:t>
            </a:r>
            <a:endParaRPr lang="en-GB" altLang="en-US" sz="3200" dirty="0">
              <a:solidFill>
                <a:schemeClr val="accent1">
                  <a:lumMod val="50000"/>
                </a:schemeClr>
              </a:solidFill>
            </a:endParaRPr>
          </a:p>
          <a:p>
            <a:pPr>
              <a:lnSpc>
                <a:spcPct val="100000"/>
              </a:lnSpc>
              <a:spcBef>
                <a:spcPct val="0"/>
              </a:spcBef>
              <a:defRPr/>
            </a:pPr>
            <a:endParaRPr lang="en-GB" altLang="en-US" sz="1600" dirty="0">
              <a:solidFill>
                <a:schemeClr val="accent1">
                  <a:lumMod val="50000"/>
                </a:schemeClr>
              </a:solidFill>
              <a:latin typeface="BPreplay" panose="02000503000000020004" pitchFamily="50" charset="0"/>
              <a:ea typeface="Calibri" panose="020F0502020204030204" pitchFamily="34" charset="0"/>
              <a:cs typeface="Times New Roman" panose="02020603050405020304" pitchFamily="18" charset="0"/>
            </a:endParaRPr>
          </a:p>
          <a:p>
            <a:pPr>
              <a:defRPr/>
            </a:pPr>
            <a:endParaRPr lang="en-GB" sz="1600" dirty="0">
              <a:latin typeface="BPreplay" panose="02000503000000020004" pitchFamily="50" charset="0"/>
            </a:endParaRPr>
          </a:p>
        </p:txBody>
      </p:sp>
    </p:spTree>
    <p:extLst>
      <p:ext uri="{BB962C8B-B14F-4D97-AF65-F5344CB8AC3E}">
        <p14:creationId xmlns:p14="http://schemas.microsoft.com/office/powerpoint/2010/main" val="2103591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084">
        <p15:prstTrans prst="peelOff"/>
      </p:transition>
    </mc:Choice>
    <mc:Fallback xmlns="">
      <p:transition spd="slow" advTm="27084">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D81F9-92AF-494D-B88F-92954B0DE0AB}"/>
              </a:ext>
            </a:extLst>
          </p:cNvPr>
          <p:cNvSpPr>
            <a:spLocks noGrp="1"/>
          </p:cNvSpPr>
          <p:nvPr>
            <p:ph type="title"/>
          </p:nvPr>
        </p:nvSpPr>
        <p:spPr/>
        <p:txBody>
          <a:bodyPr>
            <a:normAutofit/>
          </a:bodyPr>
          <a:lstStyle/>
          <a:p>
            <a:r>
              <a:rPr lang="en-GB" sz="6000" b="1" dirty="0">
                <a:latin typeface="+mn-lt"/>
              </a:rPr>
              <a:t>Summer Learning</a:t>
            </a:r>
          </a:p>
        </p:txBody>
      </p:sp>
      <p:sp>
        <p:nvSpPr>
          <p:cNvPr id="3" name="Content Placeholder 2">
            <a:extLst>
              <a:ext uri="{FF2B5EF4-FFF2-40B4-BE49-F238E27FC236}">
                <a16:creationId xmlns:a16="http://schemas.microsoft.com/office/drawing/2014/main" id="{F69DBCE6-A03C-4C3A-B534-C00FAA490946}"/>
              </a:ext>
            </a:extLst>
          </p:cNvPr>
          <p:cNvSpPr>
            <a:spLocks noGrp="1"/>
          </p:cNvSpPr>
          <p:nvPr>
            <p:ph idx="1"/>
          </p:nvPr>
        </p:nvSpPr>
        <p:spPr/>
        <p:txBody>
          <a:bodyPr/>
          <a:lstStyle/>
          <a:p>
            <a:r>
              <a:rPr lang="en-GB" dirty="0"/>
              <a:t>Recognising own name – possibly even being able to write it.</a:t>
            </a:r>
          </a:p>
          <a:p>
            <a:r>
              <a:rPr lang="en-GB" dirty="0"/>
              <a:t>Taking off and putting on own coat.</a:t>
            </a:r>
          </a:p>
          <a:p>
            <a:r>
              <a:rPr lang="en-GB" dirty="0"/>
              <a:t>Read stories with children and talk about the characters.</a:t>
            </a:r>
          </a:p>
          <a:p>
            <a:r>
              <a:rPr lang="en-GB" dirty="0"/>
              <a:t>Helping with jobs around the house such as baking, putting toys away, setting the table for dinner.</a:t>
            </a:r>
          </a:p>
          <a:p>
            <a:r>
              <a:rPr lang="en-GB" dirty="0"/>
              <a:t>Using playdough and colours to develop strong fine motor muscles ready for writing in the Autumn term. </a:t>
            </a:r>
          </a:p>
          <a:p>
            <a:pPr marL="0" indent="0">
              <a:buNone/>
            </a:pPr>
            <a:endParaRPr lang="en-GB" dirty="0"/>
          </a:p>
          <a:p>
            <a:pPr marL="0" indent="0">
              <a:buNone/>
            </a:pPr>
            <a:r>
              <a:rPr lang="en-GB" dirty="0"/>
              <a:t>Most importantly; HAVE FUN! </a:t>
            </a:r>
          </a:p>
        </p:txBody>
      </p:sp>
      <p:pic>
        <p:nvPicPr>
          <p:cNvPr id="4" name="Picture 3">
            <a:extLst>
              <a:ext uri="{FF2B5EF4-FFF2-40B4-BE49-F238E27FC236}">
                <a16:creationId xmlns:a16="http://schemas.microsoft.com/office/drawing/2014/main" id="{B05252C1-39D0-472A-965E-6EF2E890988C}"/>
              </a:ext>
            </a:extLst>
          </p:cNvPr>
          <p:cNvPicPr>
            <a:picLocks noChangeAspect="1"/>
          </p:cNvPicPr>
          <p:nvPr/>
        </p:nvPicPr>
        <p:blipFill>
          <a:blip r:embed="rId2"/>
          <a:stretch>
            <a:fillRect/>
          </a:stretch>
        </p:blipFill>
        <p:spPr>
          <a:xfrm>
            <a:off x="10790642" y="158620"/>
            <a:ext cx="1190276" cy="1406199"/>
          </a:xfrm>
          <a:prstGeom prst="rect">
            <a:avLst/>
          </a:prstGeom>
        </p:spPr>
      </p:pic>
      <p:pic>
        <p:nvPicPr>
          <p:cNvPr id="5" name="Picture 4">
            <a:extLst>
              <a:ext uri="{FF2B5EF4-FFF2-40B4-BE49-F238E27FC236}">
                <a16:creationId xmlns:a16="http://schemas.microsoft.com/office/drawing/2014/main" id="{34F430FB-02B8-48B4-8DCA-6537D820EA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478" b="87685" l="3226" r="97984">
                        <a14:foregroundMark x1="3629" y1="67980" x2="3629" y2="67980"/>
                        <a14:foregroundMark x1="51613" y1="83744" x2="51613" y2="83744"/>
                        <a14:foregroundMark x1="60887" y1="85222" x2="60887" y2="85222"/>
                        <a14:foregroundMark x1="93548" y1="67980" x2="93548" y2="67980"/>
                        <a14:foregroundMark x1="45161" y1="8867" x2="45161" y2="8867"/>
                        <a14:foregroundMark x1="57661" y1="6897" x2="57661" y2="6897"/>
                        <a14:foregroundMark x1="46371" y1="2463" x2="46371" y2="2463"/>
                        <a14:foregroundMark x1="51613" y1="87685" x2="51613" y2="87685"/>
                        <a14:foregroundMark x1="39516" y1="86207" x2="39516" y2="86207"/>
                        <a14:foregroundMark x1="48387" y1="86700" x2="48387" y2="86700"/>
                        <a14:foregroundMark x1="97984" y1="69951" x2="97984" y2="69951"/>
                      </a14:backgroundRemoval>
                    </a14:imgEffect>
                  </a14:imgLayer>
                </a14:imgProps>
              </a:ext>
            </a:extLst>
          </a:blip>
          <a:srcRect b="11156"/>
          <a:stretch/>
        </p:blipFill>
        <p:spPr>
          <a:xfrm rot="945829">
            <a:off x="9940622" y="2200858"/>
            <a:ext cx="1308523" cy="951601"/>
          </a:xfrm>
          <a:prstGeom prst="rect">
            <a:avLst/>
          </a:prstGeom>
        </p:spPr>
      </p:pic>
      <p:pic>
        <p:nvPicPr>
          <p:cNvPr id="6" name="Picture 5">
            <a:extLst>
              <a:ext uri="{FF2B5EF4-FFF2-40B4-BE49-F238E27FC236}">
                <a16:creationId xmlns:a16="http://schemas.microsoft.com/office/drawing/2014/main" id="{4392165B-3D5A-4B24-B870-1A73D19B62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92" b="98980" l="9694" r="89796">
                        <a14:foregroundMark x1="68367" y1="90306" x2="68367" y2="90306"/>
                        <a14:foregroundMark x1="29082" y1="91327" x2="29082" y2="91327"/>
                        <a14:foregroundMark x1="52551" y1="98980" x2="52551" y2="98980"/>
                        <a14:foregroundMark x1="53061" y1="11224" x2="53061" y2="11224"/>
                        <a14:foregroundMark x1="72959" y1="16837" x2="72959" y2="16837"/>
                        <a14:foregroundMark x1="31633" y1="12755" x2="31633" y2="12755"/>
                        <a14:foregroundMark x1="27041" y1="15816" x2="27041" y2="15816"/>
                        <a14:foregroundMark x1="14796" y1="13776" x2="14796" y2="13776"/>
                        <a14:foregroundMark x1="44388" y1="19388" x2="44388" y2="19388"/>
                        <a14:foregroundMark x1="59184" y1="17347" x2="59184" y2="17347"/>
                        <a14:foregroundMark x1="76531" y1="6633" x2="76531" y2="6633"/>
                        <a14:foregroundMark x1="59184" y1="6122" x2="59184" y2="6122"/>
                        <a14:foregroundMark x1="47959" y1="4592" x2="47959" y2="4592"/>
                      </a14:backgroundRemoval>
                    </a14:imgEffect>
                  </a14:imgLayer>
                </a14:imgProps>
              </a:ext>
            </a:extLst>
          </a:blip>
          <a:stretch>
            <a:fillRect/>
          </a:stretch>
        </p:blipFill>
        <p:spPr>
          <a:xfrm rot="20465897">
            <a:off x="9433937" y="5116007"/>
            <a:ext cx="1213088" cy="1213088"/>
          </a:xfrm>
          <a:prstGeom prst="rect">
            <a:avLst/>
          </a:prstGeom>
        </p:spPr>
      </p:pic>
    </p:spTree>
    <p:extLst>
      <p:ext uri="{BB962C8B-B14F-4D97-AF65-F5344CB8AC3E}">
        <p14:creationId xmlns:p14="http://schemas.microsoft.com/office/powerpoint/2010/main" val="414833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6035C4F-516D-4351-9B17-19BEB95284D1}"/>
              </a:ext>
            </a:extLst>
          </p:cNvPr>
          <p:cNvPicPr>
            <a:picLocks noChangeAspect="1"/>
          </p:cNvPicPr>
          <p:nvPr/>
        </p:nvPicPr>
        <p:blipFill>
          <a:blip r:embed="rId3"/>
          <a:stretch>
            <a:fillRect/>
          </a:stretch>
        </p:blipFill>
        <p:spPr>
          <a:xfrm>
            <a:off x="10790642" y="158620"/>
            <a:ext cx="1190276" cy="1406199"/>
          </a:xfrm>
          <a:prstGeom prst="rect">
            <a:avLst/>
          </a:prstGeom>
        </p:spPr>
      </p:pic>
      <p:sp>
        <p:nvSpPr>
          <p:cNvPr id="15" name="Content Placeholder 21">
            <a:extLst>
              <a:ext uri="{FF2B5EF4-FFF2-40B4-BE49-F238E27FC236}">
                <a16:creationId xmlns:a16="http://schemas.microsoft.com/office/drawing/2014/main" id="{3A52D206-70DF-42ED-8FCD-32C67BEA32EC}"/>
              </a:ext>
            </a:extLst>
          </p:cNvPr>
          <p:cNvSpPr txBox="1">
            <a:spLocks/>
          </p:cNvSpPr>
          <p:nvPr/>
        </p:nvSpPr>
        <p:spPr bwMode="auto">
          <a:xfrm>
            <a:off x="678150" y="651070"/>
            <a:ext cx="9517354" cy="4578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108000" tIns="108000" rIns="108000" bIns="10800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anose="020B0604020202020204" pitchFamily="34" charset="0"/>
              <a:buNone/>
              <a:defRPr kern="1200" baseline="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hangingPunct="1">
              <a:lnSpc>
                <a:spcPct val="107000"/>
              </a:lnSpc>
              <a:spcAft>
                <a:spcPts val="800"/>
              </a:spcAft>
            </a:pPr>
            <a:r>
              <a:rPr lang="en-GB" altLang="en-US" sz="2000" dirty="0">
                <a:solidFill>
                  <a:schemeClr val="accent1">
                    <a:lumMod val="50000"/>
                  </a:schemeClr>
                </a:solidFill>
                <a:latin typeface="+mn-lt"/>
                <a:ea typeface="Calibri" panose="020F0502020204030204" pitchFamily="34" charset="0"/>
                <a:cs typeface="Times New Roman" panose="02020603050405020304" pitchFamily="18" charset="0"/>
              </a:rPr>
              <a:t>We hope that this presentation is useful. Should you have any questions, please feel free to speak to a member of staff. </a:t>
            </a:r>
          </a:p>
          <a:p>
            <a:pPr algn="just" eaLnBrk="1" hangingPunct="1">
              <a:lnSpc>
                <a:spcPct val="107000"/>
              </a:lnSpc>
              <a:spcAft>
                <a:spcPts val="800"/>
              </a:spcAft>
            </a:pPr>
            <a:r>
              <a:rPr lang="en-GB" altLang="en-US" sz="2000" dirty="0">
                <a:solidFill>
                  <a:schemeClr val="accent1">
                    <a:lumMod val="50000"/>
                  </a:schemeClr>
                </a:solidFill>
                <a:latin typeface="+mn-lt"/>
                <a:ea typeface="Calibri" panose="020F0502020204030204" pitchFamily="34" charset="0"/>
                <a:cs typeface="Times New Roman" panose="02020603050405020304" pitchFamily="18" charset="0"/>
              </a:rPr>
              <a:t>We aim to ensure that your children’s experience in Robert Shaw Primary School is a happy and rewarding one. We look forward to working with both you and your children.</a:t>
            </a:r>
          </a:p>
          <a:p>
            <a:pPr eaLnBrk="1" hangingPunct="1">
              <a:lnSpc>
                <a:spcPct val="107000"/>
              </a:lnSpc>
              <a:spcAft>
                <a:spcPts val="800"/>
              </a:spcAft>
            </a:pPr>
            <a:r>
              <a:rPr lang="en-US" altLang="en-US" sz="1600" u="sng" dirty="0">
                <a:solidFill>
                  <a:srgbClr val="000000"/>
                </a:solidFill>
                <a:latin typeface="BPreplay" pitchFamily="50" charset="0"/>
                <a:ea typeface="Calibri" panose="020F0502020204030204" pitchFamily="34" charset="0"/>
                <a:cs typeface="Times New Roman" panose="02020603050405020304" pitchFamily="18" charset="0"/>
              </a:rPr>
              <a:t>Useful Websites</a:t>
            </a: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rPr>
              <a:t>:</a:t>
            </a:r>
          </a:p>
          <a:p>
            <a:pPr eaLnBrk="1" hangingPunct="1">
              <a:lnSpc>
                <a:spcPct val="107000"/>
              </a:lnSpc>
              <a:spcAft>
                <a:spcPts val="800"/>
              </a:spcAft>
            </a:pP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hlinkClick r:id="rId4"/>
              </a:rPr>
              <a:t>https://robertshaw.nottingham.sch.uk</a:t>
            </a: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rPr>
              <a:t> </a:t>
            </a:r>
          </a:p>
          <a:p>
            <a:pPr eaLnBrk="1" hangingPunct="1">
              <a:lnSpc>
                <a:spcPct val="107000"/>
              </a:lnSpc>
              <a:spcAft>
                <a:spcPts val="800"/>
              </a:spcAft>
            </a:pP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hlinkClick r:id="rId5"/>
              </a:rPr>
              <a:t>https://assets.publishing.service.gov.uk/government/uploads/system/uploads/attachment_data/file/974907/EYFS_framework_-_March_2021.pdf</a:t>
            </a:r>
            <a:endParaRPr lang="en-US" altLang="en-US" sz="1600" dirty="0">
              <a:solidFill>
                <a:srgbClr val="000000"/>
              </a:solidFill>
              <a:latin typeface="BPreplay" pitchFamily="50"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hlinkClick r:id="rId6"/>
              </a:rPr>
              <a:t>https://www.bbc.co.uk/cbeebies</a:t>
            </a:r>
            <a:endParaRPr lang="en-US" altLang="en-US" sz="1600" dirty="0">
              <a:solidFill>
                <a:srgbClr val="000000"/>
              </a:solidFill>
              <a:latin typeface="BPreplay" pitchFamily="50"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hlinkClick r:id="rId7"/>
              </a:rPr>
              <a:t>https://hungrylittleminds.campaign.gov.uk/</a:t>
            </a:r>
            <a:endParaRPr lang="en-US" altLang="en-US" sz="1600" dirty="0">
              <a:solidFill>
                <a:srgbClr val="000000"/>
              </a:solidFill>
              <a:latin typeface="BPreplay" pitchFamily="50"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hlinkClick r:id="rId8"/>
              </a:rPr>
              <a:t>https://literacytrust.org.uk/resources/time-together-multilingual-families/</a:t>
            </a:r>
            <a:endParaRPr lang="en-US" altLang="en-US" sz="1600" dirty="0">
              <a:solidFill>
                <a:srgbClr val="000000"/>
              </a:solidFill>
              <a:latin typeface="BPreplay" pitchFamily="50" charset="0"/>
              <a:ea typeface="Calibri" panose="020F0502020204030204" pitchFamily="34" charset="0"/>
              <a:cs typeface="Times New Roman" panose="02020603050405020304" pitchFamily="18" charset="0"/>
            </a:endParaRPr>
          </a:p>
          <a:p>
            <a:pPr eaLnBrk="1" hangingPunct="1">
              <a:lnSpc>
                <a:spcPct val="107000"/>
              </a:lnSpc>
              <a:spcAft>
                <a:spcPts val="800"/>
              </a:spcAft>
            </a:pP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hlinkClick r:id="rId9"/>
              </a:rPr>
              <a:t>https://www.pacey.org.uk/working-in-childcare/spotlight-on/being-school-ready/</a:t>
            </a:r>
            <a:r>
              <a:rPr lang="en-US" altLang="en-US" sz="1600" dirty="0">
                <a:solidFill>
                  <a:srgbClr val="000000"/>
                </a:solidFill>
                <a:latin typeface="BPreplay" pitchFamily="50" charset="0"/>
                <a:ea typeface="Calibri" panose="020F0502020204030204" pitchFamily="34" charset="0"/>
                <a:cs typeface="Times New Roman" panose="02020603050405020304" pitchFamily="18" charset="0"/>
              </a:rPr>
              <a:t> </a:t>
            </a:r>
          </a:p>
          <a:p>
            <a:pPr eaLnBrk="1" hangingPunct="1">
              <a:lnSpc>
                <a:spcPct val="107000"/>
              </a:lnSpc>
              <a:spcAft>
                <a:spcPts val="800"/>
              </a:spcAft>
            </a:pPr>
            <a:endParaRPr lang="en-US" altLang="en-US" sz="1600" dirty="0">
              <a:solidFill>
                <a:srgbClr val="000000"/>
              </a:solidFill>
              <a:latin typeface="BPreplay" pitchFamily="50" charset="0"/>
              <a:ea typeface="Calibri" panose="020F0502020204030204" pitchFamily="34" charset="0"/>
              <a:cs typeface="Times New Roman" panose="02020603050405020304" pitchFamily="18" charset="0"/>
            </a:endParaRPr>
          </a:p>
          <a:p>
            <a:pPr eaLnBrk="1" hangingPunct="1">
              <a:lnSpc>
                <a:spcPct val="107000"/>
              </a:lnSpc>
              <a:spcAft>
                <a:spcPts val="800"/>
              </a:spcAft>
            </a:pPr>
            <a:endParaRPr lang="en-US" altLang="en-US" sz="1600" dirty="0">
              <a:solidFill>
                <a:srgbClr val="000000"/>
              </a:solidFill>
              <a:latin typeface="BPreplay" pitchFamily="50" charset="0"/>
              <a:ea typeface="Calibri" panose="020F0502020204030204" pitchFamily="34" charset="0"/>
              <a:cs typeface="Times New Roman" panose="02020603050405020304" pitchFamily="18" charset="0"/>
            </a:endParaRPr>
          </a:p>
          <a:p>
            <a:pPr algn="ctr" eaLnBrk="1" hangingPunct="1">
              <a:lnSpc>
                <a:spcPct val="107000"/>
              </a:lnSpc>
              <a:spcAft>
                <a:spcPts val="800"/>
              </a:spcAft>
            </a:pPr>
            <a:endParaRPr lang="en-GB" altLang="en-US" sz="1200" dirty="0">
              <a:latin typeface="BPreplay" pitchFamily="50" charset="0"/>
              <a:ea typeface="Calibri" panose="020F0502020204030204" pitchFamily="34" charset="0"/>
              <a:cs typeface="Times New Roman" panose="02020603050405020304" pitchFamily="18" charset="0"/>
            </a:endParaRPr>
          </a:p>
          <a:p>
            <a:pPr eaLnBrk="1" hangingPunct="1"/>
            <a:endParaRPr lang="en-GB" altLang="en-US" sz="1600" dirty="0">
              <a:latin typeface="BPreplay"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8035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084">
        <p15:prstTrans prst="peelOff"/>
      </p:transition>
    </mc:Choice>
    <mc:Fallback xmlns="">
      <p:transition spd="slow" advTm="2708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6A67B-76A0-4FD6-AD83-7FB8DF005BE0}"/>
              </a:ext>
            </a:extLst>
          </p:cNvPr>
          <p:cNvSpPr>
            <a:spLocks noGrp="1"/>
          </p:cNvSpPr>
          <p:nvPr>
            <p:ph type="title"/>
          </p:nvPr>
        </p:nvSpPr>
        <p:spPr/>
        <p:txBody>
          <a:bodyPr/>
          <a:lstStyle/>
          <a:p>
            <a:r>
              <a:rPr lang="en-GB" dirty="0"/>
              <a:t>Reminder</a:t>
            </a:r>
          </a:p>
        </p:txBody>
      </p:sp>
      <p:sp>
        <p:nvSpPr>
          <p:cNvPr id="3" name="Content Placeholder 2">
            <a:extLst>
              <a:ext uri="{FF2B5EF4-FFF2-40B4-BE49-F238E27FC236}">
                <a16:creationId xmlns:a16="http://schemas.microsoft.com/office/drawing/2014/main" id="{D55D7334-DC09-495A-B4B9-5ADB0223CB64}"/>
              </a:ext>
            </a:extLst>
          </p:cNvPr>
          <p:cNvSpPr>
            <a:spLocks noGrp="1"/>
          </p:cNvSpPr>
          <p:nvPr>
            <p:ph idx="1"/>
          </p:nvPr>
        </p:nvSpPr>
        <p:spPr/>
        <p:txBody>
          <a:bodyPr>
            <a:normAutofit/>
          </a:bodyPr>
          <a:lstStyle/>
          <a:p>
            <a:r>
              <a:rPr lang="en-GB" dirty="0"/>
              <a:t>Tuesday 11th </a:t>
            </a:r>
            <a:r>
              <a:rPr lang="en-GB"/>
              <a:t>and Wednesday 12th </a:t>
            </a:r>
            <a:r>
              <a:rPr lang="en-GB" dirty="0"/>
              <a:t>July are transition days for the children to have a taster of life in Reception.</a:t>
            </a:r>
          </a:p>
          <a:p>
            <a:endParaRPr lang="en-GB" dirty="0"/>
          </a:p>
          <a:p>
            <a:r>
              <a:rPr lang="en-US" dirty="0"/>
              <a:t>All children will attend in the morning session (9.30 to 11.15am)</a:t>
            </a:r>
          </a:p>
          <a:p>
            <a:r>
              <a:rPr lang="en-US" dirty="0"/>
              <a:t>Robert Shaw Morning Nursery to arrive at normal time.</a:t>
            </a:r>
          </a:p>
          <a:p>
            <a:endParaRPr lang="en-GB" dirty="0"/>
          </a:p>
          <a:p>
            <a:r>
              <a:rPr lang="en-GB" dirty="0"/>
              <a:t>We are so looking forward to meeting everyone and getting to know the children.</a:t>
            </a:r>
          </a:p>
        </p:txBody>
      </p:sp>
    </p:spTree>
    <p:extLst>
      <p:ext uri="{BB962C8B-B14F-4D97-AF65-F5344CB8AC3E}">
        <p14:creationId xmlns:p14="http://schemas.microsoft.com/office/powerpoint/2010/main" val="649184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0FB-874A-4966-B310-324D8000A260}"/>
              </a:ext>
            </a:extLst>
          </p:cNvPr>
          <p:cNvSpPr>
            <a:spLocks noGrp="1"/>
          </p:cNvSpPr>
          <p:nvPr>
            <p:ph type="title"/>
          </p:nvPr>
        </p:nvSpPr>
        <p:spPr/>
        <p:txBody>
          <a:bodyPr>
            <a:normAutofit/>
          </a:bodyPr>
          <a:lstStyle/>
          <a:p>
            <a:r>
              <a:rPr lang="en-GB" sz="6000" b="1" dirty="0"/>
              <a:t>Welcome Everybody</a:t>
            </a:r>
          </a:p>
        </p:txBody>
      </p:sp>
      <p:sp>
        <p:nvSpPr>
          <p:cNvPr id="3" name="Content Placeholder 2">
            <a:extLst>
              <a:ext uri="{FF2B5EF4-FFF2-40B4-BE49-F238E27FC236}">
                <a16:creationId xmlns:a16="http://schemas.microsoft.com/office/drawing/2014/main" id="{C628B560-9CA0-461E-AA65-E9BAD58D6E73}"/>
              </a:ext>
            </a:extLst>
          </p:cNvPr>
          <p:cNvSpPr>
            <a:spLocks noGrp="1"/>
          </p:cNvSpPr>
          <p:nvPr>
            <p:ph idx="1"/>
          </p:nvPr>
        </p:nvSpPr>
        <p:spPr>
          <a:xfrm>
            <a:off x="838200" y="1825625"/>
            <a:ext cx="10515600" cy="4808440"/>
          </a:xfrm>
        </p:spPr>
        <p:txBody>
          <a:bodyPr>
            <a:normAutofit lnSpcReduction="10000"/>
          </a:bodyPr>
          <a:lstStyle/>
          <a:p>
            <a:r>
              <a:rPr lang="en-US" dirty="0"/>
              <a:t>We have two reception classes; </a:t>
            </a:r>
          </a:p>
          <a:p>
            <a:pPr marL="0" indent="0">
              <a:buNone/>
            </a:pPr>
            <a:r>
              <a:rPr lang="en-US" dirty="0"/>
              <a:t>The Rainbow Class and The Sunshine Class</a:t>
            </a:r>
          </a:p>
          <a:p>
            <a:pPr marL="0" indent="0">
              <a:buNone/>
            </a:pPr>
            <a:r>
              <a:rPr lang="en-US" b="1" dirty="0"/>
              <a:t>We aim to provide: </a:t>
            </a:r>
          </a:p>
          <a:p>
            <a:r>
              <a:rPr lang="en-US" dirty="0"/>
              <a:t>A bright and stimulating learning environment where children can be curious, explore, investigate and learn</a:t>
            </a:r>
          </a:p>
          <a:p>
            <a:r>
              <a:rPr lang="en-US" dirty="0"/>
              <a:t>A place where your child feels safe, secure and comfortable to learn</a:t>
            </a:r>
          </a:p>
          <a:p>
            <a:r>
              <a:rPr lang="en-US" dirty="0"/>
              <a:t>Class rooms where children are encouraged to care for themselves, those around them and their belongings</a:t>
            </a:r>
          </a:p>
          <a:p>
            <a:r>
              <a:rPr lang="en-US" dirty="0"/>
              <a:t>Where children are encouraged to be active communicators, sharing their thoughts and feelings and ask questions about the world around them</a:t>
            </a:r>
          </a:p>
          <a:p>
            <a:endParaRPr lang="en-GB" dirty="0"/>
          </a:p>
        </p:txBody>
      </p:sp>
      <p:pic>
        <p:nvPicPr>
          <p:cNvPr id="4" name="Picture 3">
            <a:extLst>
              <a:ext uri="{FF2B5EF4-FFF2-40B4-BE49-F238E27FC236}">
                <a16:creationId xmlns:a16="http://schemas.microsoft.com/office/drawing/2014/main" id="{A7D8861E-E8F3-4DAF-9032-8B44680ADCF9}"/>
              </a:ext>
            </a:extLst>
          </p:cNvPr>
          <p:cNvPicPr>
            <a:picLocks noChangeAspect="1"/>
          </p:cNvPicPr>
          <p:nvPr/>
        </p:nvPicPr>
        <p:blipFill>
          <a:blip r:embed="rId2"/>
          <a:stretch>
            <a:fillRect/>
          </a:stretch>
        </p:blipFill>
        <p:spPr>
          <a:xfrm>
            <a:off x="10663388" y="223935"/>
            <a:ext cx="1190276" cy="1406199"/>
          </a:xfrm>
          <a:prstGeom prst="rect">
            <a:avLst/>
          </a:prstGeom>
        </p:spPr>
      </p:pic>
    </p:spTree>
    <p:extLst>
      <p:ext uri="{BB962C8B-B14F-4D97-AF65-F5344CB8AC3E}">
        <p14:creationId xmlns:p14="http://schemas.microsoft.com/office/powerpoint/2010/main" val="1599654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21DA59A-94AC-41E8-9AE6-6E2B19162539}"/>
              </a:ext>
            </a:extLst>
          </p:cNvPr>
          <p:cNvSpPr>
            <a:spLocks noGrp="1"/>
          </p:cNvSpPr>
          <p:nvPr>
            <p:ph type="ctrTitle"/>
          </p:nvPr>
        </p:nvSpPr>
        <p:spPr>
          <a:xfrm>
            <a:off x="2274072" y="458841"/>
            <a:ext cx="7313123" cy="2031055"/>
          </a:xfrm>
        </p:spPr>
        <p:txBody>
          <a:bodyPr>
            <a:normAutofit fontScale="90000"/>
          </a:bodyPr>
          <a:lstStyle/>
          <a:p>
            <a:r>
              <a:rPr lang="en-GB" sz="5400" b="1" dirty="0">
                <a:solidFill>
                  <a:schemeClr val="accent1">
                    <a:lumMod val="50000"/>
                  </a:schemeClr>
                </a:solidFill>
                <a:latin typeface="Century Gothic" panose="020B0502020202020204" pitchFamily="34" charset="0"/>
              </a:rPr>
              <a:t>Start </a:t>
            </a:r>
            <a:br>
              <a:rPr lang="en-GB" sz="5400" b="1" dirty="0">
                <a:solidFill>
                  <a:schemeClr val="accent1">
                    <a:lumMod val="50000"/>
                  </a:schemeClr>
                </a:solidFill>
                <a:latin typeface="Century Gothic" panose="020B0502020202020204" pitchFamily="34" charset="0"/>
              </a:rPr>
            </a:br>
            <a:r>
              <a:rPr lang="en-GB" sz="5400" b="1" dirty="0">
                <a:solidFill>
                  <a:schemeClr val="accent1">
                    <a:lumMod val="50000"/>
                  </a:schemeClr>
                </a:solidFill>
                <a:latin typeface="Century Gothic" panose="020B0502020202020204" pitchFamily="34" charset="0"/>
              </a:rPr>
              <a:t>&amp; </a:t>
            </a:r>
            <a:br>
              <a:rPr lang="en-GB" sz="5400" b="1" dirty="0">
                <a:solidFill>
                  <a:schemeClr val="accent1">
                    <a:lumMod val="50000"/>
                  </a:schemeClr>
                </a:solidFill>
                <a:latin typeface="Century Gothic" panose="020B0502020202020204" pitchFamily="34" charset="0"/>
              </a:rPr>
            </a:br>
            <a:r>
              <a:rPr lang="en-GB" sz="5400" b="1" dirty="0">
                <a:solidFill>
                  <a:schemeClr val="accent1">
                    <a:lumMod val="50000"/>
                  </a:schemeClr>
                </a:solidFill>
                <a:latin typeface="Century Gothic" panose="020B0502020202020204" pitchFamily="34" charset="0"/>
              </a:rPr>
              <a:t>Finish Times</a:t>
            </a:r>
          </a:p>
        </p:txBody>
      </p:sp>
      <p:pic>
        <p:nvPicPr>
          <p:cNvPr id="4" name="Picture 3">
            <a:extLst>
              <a:ext uri="{FF2B5EF4-FFF2-40B4-BE49-F238E27FC236}">
                <a16:creationId xmlns:a16="http://schemas.microsoft.com/office/drawing/2014/main" id="{02B835DE-5B15-4B52-8630-720844418788}"/>
              </a:ext>
            </a:extLst>
          </p:cNvPr>
          <p:cNvPicPr>
            <a:picLocks noChangeAspect="1"/>
          </p:cNvPicPr>
          <p:nvPr/>
        </p:nvPicPr>
        <p:blipFill>
          <a:blip r:embed="rId4"/>
          <a:stretch>
            <a:fillRect/>
          </a:stretch>
        </p:blipFill>
        <p:spPr>
          <a:xfrm>
            <a:off x="10791367" y="189972"/>
            <a:ext cx="1188823" cy="1402202"/>
          </a:xfrm>
          <a:prstGeom prst="rect">
            <a:avLst/>
          </a:prstGeom>
        </p:spPr>
      </p:pic>
      <p:sp>
        <p:nvSpPr>
          <p:cNvPr id="5" name="TextBox 4">
            <a:extLst>
              <a:ext uri="{FF2B5EF4-FFF2-40B4-BE49-F238E27FC236}">
                <a16:creationId xmlns:a16="http://schemas.microsoft.com/office/drawing/2014/main" id="{2E27F384-DEEA-47AA-B3BB-C85B594D13B5}"/>
              </a:ext>
            </a:extLst>
          </p:cNvPr>
          <p:cNvSpPr txBox="1"/>
          <p:nvPr/>
        </p:nvSpPr>
        <p:spPr>
          <a:xfrm>
            <a:off x="1246666" y="2587898"/>
            <a:ext cx="9367934" cy="3416320"/>
          </a:xfrm>
          <a:prstGeom prst="rect">
            <a:avLst/>
          </a:prstGeom>
          <a:noFill/>
        </p:spPr>
        <p:txBody>
          <a:bodyPr wrap="square" rtlCol="0">
            <a:spAutoFit/>
          </a:bodyPr>
          <a:lstStyle/>
          <a:p>
            <a:pPr algn="ctr"/>
            <a:r>
              <a:rPr lang="en-GB" sz="3600" b="1" dirty="0"/>
              <a:t>Start   8:45am</a:t>
            </a:r>
          </a:p>
          <a:p>
            <a:pPr algn="ctr"/>
            <a:r>
              <a:rPr lang="en-GB" sz="2400" b="1" dirty="0"/>
              <a:t>Lunchtime 11.45-12.45pm </a:t>
            </a:r>
          </a:p>
          <a:p>
            <a:pPr algn="ctr"/>
            <a:r>
              <a:rPr lang="en-GB" sz="3600" b="1" dirty="0"/>
              <a:t>Finish 3:15pm</a:t>
            </a:r>
          </a:p>
          <a:p>
            <a:pPr algn="ctr"/>
            <a:endParaRPr lang="en-GB" sz="3600" b="1" dirty="0"/>
          </a:p>
          <a:p>
            <a:pPr algn="ctr"/>
            <a:endParaRPr lang="en-GB" sz="3600" b="1" dirty="0"/>
          </a:p>
          <a:p>
            <a:pPr algn="ctr"/>
            <a:r>
              <a:rPr lang="en-GB" sz="2400" b="1" dirty="0">
                <a:solidFill>
                  <a:schemeClr val="accent1">
                    <a:lumMod val="50000"/>
                  </a:schemeClr>
                </a:solidFill>
              </a:rPr>
              <a:t>Before the end of the school year we  will let you know VIA CLASS DOJO which class your child is in, and about the staggered start to term.</a:t>
            </a:r>
            <a:endParaRPr lang="en-GB" sz="1200" b="1" dirty="0">
              <a:solidFill>
                <a:schemeClr val="accent1">
                  <a:lumMod val="50000"/>
                </a:schemeClr>
              </a:solidFill>
            </a:endParaRPr>
          </a:p>
        </p:txBody>
      </p:sp>
    </p:spTree>
    <p:extLst>
      <p:ext uri="{BB962C8B-B14F-4D97-AF65-F5344CB8AC3E}">
        <p14:creationId xmlns:p14="http://schemas.microsoft.com/office/powerpoint/2010/main" val="1148483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4B95-9245-49AC-8CB2-5BD121E6606E}"/>
              </a:ext>
            </a:extLst>
          </p:cNvPr>
          <p:cNvSpPr>
            <a:spLocks noGrp="1"/>
          </p:cNvSpPr>
          <p:nvPr>
            <p:ph type="title"/>
          </p:nvPr>
        </p:nvSpPr>
        <p:spPr/>
        <p:txBody>
          <a:bodyPr>
            <a:normAutofit/>
          </a:bodyPr>
          <a:lstStyle/>
          <a:p>
            <a:r>
              <a:rPr lang="en-GB" sz="6600" b="1" dirty="0"/>
              <a:t>Working with parents</a:t>
            </a:r>
          </a:p>
        </p:txBody>
      </p:sp>
      <p:sp>
        <p:nvSpPr>
          <p:cNvPr id="3" name="Rectangle 2">
            <a:extLst>
              <a:ext uri="{FF2B5EF4-FFF2-40B4-BE49-F238E27FC236}">
                <a16:creationId xmlns:a16="http://schemas.microsoft.com/office/drawing/2014/main" id="{4210A970-1039-4104-806E-732F5223B534}"/>
              </a:ext>
            </a:extLst>
          </p:cNvPr>
          <p:cNvSpPr/>
          <p:nvPr/>
        </p:nvSpPr>
        <p:spPr>
          <a:xfrm>
            <a:off x="295472" y="1828801"/>
            <a:ext cx="11840545" cy="3816429"/>
          </a:xfrm>
          <a:prstGeom prst="rect">
            <a:avLst/>
          </a:prstGeom>
        </p:spPr>
        <p:txBody>
          <a:bodyPr wrap="square">
            <a:spAutoFit/>
          </a:bodyPr>
          <a:lstStyle/>
          <a:p>
            <a:endParaRPr lang="en-US" dirty="0"/>
          </a:p>
          <a:p>
            <a:r>
              <a:rPr lang="en-US" sz="2800" dirty="0"/>
              <a:t>The staff in Robert Shaw Reception will always be here to support your child’s learning journey. We work closely with parents as you know your child best. Ways in which we can stay connected:</a:t>
            </a:r>
          </a:p>
          <a:p>
            <a:endParaRPr lang="en-US" sz="2800" dirty="0"/>
          </a:p>
          <a:p>
            <a:pPr marL="457200" indent="-457200">
              <a:buFont typeface="Arial" panose="020B0604020202020204" pitchFamily="34" charset="0"/>
              <a:buChar char="•"/>
            </a:pPr>
            <a:r>
              <a:rPr lang="en-US" sz="2800" dirty="0"/>
              <a:t>Class Dojo (we will need your email)</a:t>
            </a:r>
          </a:p>
          <a:p>
            <a:pPr marL="457200" indent="-457200">
              <a:buFont typeface="Arial" panose="020B0604020202020204" pitchFamily="34" charset="0"/>
              <a:buChar char="•"/>
            </a:pPr>
            <a:r>
              <a:rPr lang="en-US" sz="2800" dirty="0"/>
              <a:t>Brief chats during drop off and collection</a:t>
            </a:r>
          </a:p>
          <a:p>
            <a:pPr marL="457200" indent="-457200">
              <a:buFont typeface="Arial" panose="020B0604020202020204" pitchFamily="34" charset="0"/>
              <a:buChar char="•"/>
            </a:pPr>
            <a:r>
              <a:rPr lang="en-US" sz="2800" dirty="0"/>
              <a:t>Parents consultations (two times per year)</a:t>
            </a:r>
          </a:p>
          <a:p>
            <a:pPr marL="457200" indent="-457200">
              <a:buFont typeface="Arial" panose="020B0604020202020204" pitchFamily="34" charset="0"/>
              <a:buChar char="•"/>
            </a:pPr>
            <a:r>
              <a:rPr lang="en-US" sz="2800" dirty="0"/>
              <a:t>Annual school report</a:t>
            </a:r>
          </a:p>
        </p:txBody>
      </p:sp>
      <p:pic>
        <p:nvPicPr>
          <p:cNvPr id="5" name="Picture 4">
            <a:extLst>
              <a:ext uri="{FF2B5EF4-FFF2-40B4-BE49-F238E27FC236}">
                <a16:creationId xmlns:a16="http://schemas.microsoft.com/office/drawing/2014/main" id="{F32C4856-C39E-42DB-88E2-FBFA4C4E5F52}"/>
              </a:ext>
            </a:extLst>
          </p:cNvPr>
          <p:cNvPicPr>
            <a:picLocks noChangeAspect="1"/>
          </p:cNvPicPr>
          <p:nvPr/>
        </p:nvPicPr>
        <p:blipFill>
          <a:blip r:embed="rId2"/>
          <a:stretch>
            <a:fillRect/>
          </a:stretch>
        </p:blipFill>
        <p:spPr>
          <a:xfrm>
            <a:off x="10598074" y="227012"/>
            <a:ext cx="1190276" cy="1406199"/>
          </a:xfrm>
          <a:prstGeom prst="rect">
            <a:avLst/>
          </a:prstGeom>
        </p:spPr>
      </p:pic>
    </p:spTree>
    <p:extLst>
      <p:ext uri="{BB962C8B-B14F-4D97-AF65-F5344CB8AC3E}">
        <p14:creationId xmlns:p14="http://schemas.microsoft.com/office/powerpoint/2010/main" val="207715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36812BD7-2C3A-4D3B-9798-A0DEFC7071B7}"/>
              </a:ext>
            </a:extLst>
          </p:cNvPr>
          <p:cNvPicPr>
            <a:picLocks noChangeAspect="1"/>
          </p:cNvPicPr>
          <p:nvPr/>
        </p:nvPicPr>
        <p:blipFill>
          <a:blip r:embed="rId5"/>
          <a:stretch>
            <a:fillRect/>
          </a:stretch>
        </p:blipFill>
        <p:spPr>
          <a:xfrm>
            <a:off x="10663388" y="223935"/>
            <a:ext cx="1190276" cy="1406199"/>
          </a:xfrm>
          <a:prstGeom prst="rect">
            <a:avLst/>
          </a:prstGeom>
        </p:spPr>
      </p:pic>
      <p:sp>
        <p:nvSpPr>
          <p:cNvPr id="4" name="Rectangle 3">
            <a:extLst>
              <a:ext uri="{FF2B5EF4-FFF2-40B4-BE49-F238E27FC236}">
                <a16:creationId xmlns:a16="http://schemas.microsoft.com/office/drawing/2014/main" id="{2B93957E-61E5-41FB-B28E-6B1F1C051C2D}"/>
              </a:ext>
            </a:extLst>
          </p:cNvPr>
          <p:cNvSpPr/>
          <p:nvPr/>
        </p:nvSpPr>
        <p:spPr>
          <a:xfrm>
            <a:off x="2777352" y="1245413"/>
            <a:ext cx="5851731" cy="769441"/>
          </a:xfrm>
          <a:prstGeom prst="rect">
            <a:avLst/>
          </a:prstGeom>
        </p:spPr>
        <p:txBody>
          <a:bodyPr wrap="none">
            <a:spAutoFit/>
          </a:bodyPr>
          <a:lstStyle/>
          <a:p>
            <a:pPr algn="ctr"/>
            <a:r>
              <a:rPr lang="en-US" sz="4400" b="1" dirty="0"/>
              <a:t>On Your Child’s First Day</a:t>
            </a:r>
            <a:endParaRPr lang="en-GB" sz="4400" b="1" dirty="0"/>
          </a:p>
        </p:txBody>
      </p:sp>
      <p:sp>
        <p:nvSpPr>
          <p:cNvPr id="19" name="Content Placeholder 21">
            <a:extLst>
              <a:ext uri="{FF2B5EF4-FFF2-40B4-BE49-F238E27FC236}">
                <a16:creationId xmlns:a16="http://schemas.microsoft.com/office/drawing/2014/main" id="{F0717293-CF43-4FF1-A155-E89921145DD4}"/>
              </a:ext>
            </a:extLst>
          </p:cNvPr>
          <p:cNvSpPr txBox="1">
            <a:spLocks/>
          </p:cNvSpPr>
          <p:nvPr/>
        </p:nvSpPr>
        <p:spPr>
          <a:xfrm>
            <a:off x="1427455" y="2279650"/>
            <a:ext cx="9505286" cy="4578350"/>
          </a:xfrm>
          <a:prstGeom prst="rect">
            <a:avLst/>
          </a:prstGeom>
        </p:spPr>
        <p:txBody>
          <a:bodyPr vert="horz" lIns="108000" tIns="108000" rIns="108000" bIns="1080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Aft>
                <a:spcPts val="800"/>
              </a:spcAft>
            </a:pPr>
            <a:r>
              <a:rPr lang="en-US" altLang="en-US" sz="2800" b="1" dirty="0">
                <a:solidFill>
                  <a:schemeClr val="accent1">
                    <a:lumMod val="50000"/>
                  </a:schemeClr>
                </a:solidFill>
                <a:ea typeface="Calibri" panose="020F0502020204030204" pitchFamily="34" charset="0"/>
                <a:cs typeface="Times New Roman" panose="02020603050405020304" pitchFamily="18" charset="0"/>
              </a:rPr>
              <a:t>On your child’s first day/week,  they may be hesitant or even upset. For some, this process continues for a while. </a:t>
            </a:r>
          </a:p>
          <a:p>
            <a:pPr>
              <a:lnSpc>
                <a:spcPct val="107000"/>
              </a:lnSpc>
              <a:spcAft>
                <a:spcPts val="800"/>
              </a:spcAft>
            </a:pPr>
            <a:r>
              <a:rPr lang="en-US" altLang="en-US" sz="2800" b="1" dirty="0">
                <a:solidFill>
                  <a:schemeClr val="accent1">
                    <a:lumMod val="50000"/>
                  </a:schemeClr>
                </a:solidFill>
                <a:ea typeface="Calibri" panose="020F0502020204030204" pitchFamily="34" charset="0"/>
                <a:cs typeface="Times New Roman" panose="02020603050405020304" pitchFamily="18" charset="0"/>
              </a:rPr>
              <a:t>Please be assured, that we will make sure we communicate with you to let you know how they are doing. </a:t>
            </a:r>
          </a:p>
          <a:p>
            <a:pPr>
              <a:lnSpc>
                <a:spcPct val="107000"/>
              </a:lnSpc>
              <a:spcAft>
                <a:spcPts val="800"/>
              </a:spcAft>
            </a:pPr>
            <a:r>
              <a:rPr lang="en-US" altLang="en-US" sz="2800" b="1" dirty="0">
                <a:solidFill>
                  <a:schemeClr val="accent1">
                    <a:lumMod val="50000"/>
                  </a:schemeClr>
                </a:solidFill>
                <a:ea typeface="Calibri" panose="020F0502020204030204" pitchFamily="34" charset="0"/>
                <a:cs typeface="Times New Roman" panose="02020603050405020304" pitchFamily="18" charset="0"/>
              </a:rPr>
              <a:t>We know that it can be as hard for parents as it is for children.</a:t>
            </a:r>
          </a:p>
          <a:p>
            <a:pPr>
              <a:lnSpc>
                <a:spcPct val="107000"/>
              </a:lnSpc>
              <a:spcAft>
                <a:spcPts val="800"/>
              </a:spcAft>
            </a:pPr>
            <a:r>
              <a:rPr lang="en-US" altLang="en-US" sz="2800" b="1" dirty="0">
                <a:solidFill>
                  <a:schemeClr val="accent1">
                    <a:lumMod val="50000"/>
                  </a:schemeClr>
                </a:solidFill>
                <a:ea typeface="Calibri" panose="020F0502020204030204" pitchFamily="34" charset="0"/>
                <a:cs typeface="Times New Roman" panose="02020603050405020304" pitchFamily="18" charset="0"/>
              </a:rPr>
              <a:t>On the first day we will invite you into the classrooms to have a brief look around and settle your child.</a:t>
            </a:r>
          </a:p>
          <a:p>
            <a:pPr>
              <a:lnSpc>
                <a:spcPct val="107000"/>
              </a:lnSpc>
              <a:spcAft>
                <a:spcPts val="800"/>
              </a:spcAft>
            </a:pPr>
            <a:endParaRPr lang="en-GB" altLang="en-US" sz="1600" dirty="0">
              <a:latin typeface="BPreplay" pitchFamily="50"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60023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3555">
        <p15:prstTrans prst="peelOff"/>
      </p:transition>
    </mc:Choice>
    <mc:Fallback xmlns="">
      <p:transition spd="slow" advTm="53555">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AF14-9630-4B53-A5C0-5842808ECB24}"/>
              </a:ext>
            </a:extLst>
          </p:cNvPr>
          <p:cNvSpPr>
            <a:spLocks noGrp="1"/>
          </p:cNvSpPr>
          <p:nvPr>
            <p:ph type="title"/>
          </p:nvPr>
        </p:nvSpPr>
        <p:spPr>
          <a:xfrm>
            <a:off x="268352" y="24542"/>
            <a:ext cx="10515600" cy="1325563"/>
          </a:xfrm>
        </p:spPr>
        <p:txBody>
          <a:bodyPr>
            <a:normAutofit/>
          </a:bodyPr>
          <a:lstStyle/>
          <a:p>
            <a:r>
              <a:rPr lang="en-GB" sz="6600" b="1" dirty="0">
                <a:latin typeface="+mn-lt"/>
              </a:rPr>
              <a:t>School Uniform</a:t>
            </a:r>
          </a:p>
        </p:txBody>
      </p:sp>
      <p:pic>
        <p:nvPicPr>
          <p:cNvPr id="4" name="Content Placeholder 3">
            <a:extLst>
              <a:ext uri="{FF2B5EF4-FFF2-40B4-BE49-F238E27FC236}">
                <a16:creationId xmlns:a16="http://schemas.microsoft.com/office/drawing/2014/main" id="{EAD10B6C-C323-4EE6-B396-49AA73028443}"/>
              </a:ext>
            </a:extLst>
          </p:cNvPr>
          <p:cNvPicPr>
            <a:picLocks noGrp="1" noChangeAspect="1"/>
          </p:cNvPicPr>
          <p:nvPr>
            <p:ph idx="1"/>
          </p:nvPr>
        </p:nvPicPr>
        <p:blipFill>
          <a:blip r:embed="rId2"/>
          <a:stretch>
            <a:fillRect/>
          </a:stretch>
        </p:blipFill>
        <p:spPr>
          <a:xfrm rot="21014007">
            <a:off x="8213585" y="235168"/>
            <a:ext cx="1931534" cy="1931534"/>
          </a:xfrm>
          <a:prstGeom prst="rect">
            <a:avLst/>
          </a:prstGeom>
        </p:spPr>
      </p:pic>
      <p:pic>
        <p:nvPicPr>
          <p:cNvPr id="5" name="Picture 4">
            <a:extLst>
              <a:ext uri="{FF2B5EF4-FFF2-40B4-BE49-F238E27FC236}">
                <a16:creationId xmlns:a16="http://schemas.microsoft.com/office/drawing/2014/main" id="{35CF7C35-9306-4937-B94D-B6BE108A8CF6}"/>
              </a:ext>
            </a:extLst>
          </p:cNvPr>
          <p:cNvPicPr>
            <a:picLocks noChangeAspect="1"/>
          </p:cNvPicPr>
          <p:nvPr/>
        </p:nvPicPr>
        <p:blipFill>
          <a:blip r:embed="rId3"/>
          <a:stretch>
            <a:fillRect/>
          </a:stretch>
        </p:blipFill>
        <p:spPr>
          <a:xfrm rot="671781">
            <a:off x="10182836" y="134181"/>
            <a:ext cx="1632147" cy="2448222"/>
          </a:xfrm>
          <a:prstGeom prst="rect">
            <a:avLst/>
          </a:prstGeom>
        </p:spPr>
      </p:pic>
      <p:pic>
        <p:nvPicPr>
          <p:cNvPr id="6" name="Picture 5">
            <a:extLst>
              <a:ext uri="{FF2B5EF4-FFF2-40B4-BE49-F238E27FC236}">
                <a16:creationId xmlns:a16="http://schemas.microsoft.com/office/drawing/2014/main" id="{992F0EC5-4A3F-49DD-88AC-B49EE8E35CDA}"/>
              </a:ext>
            </a:extLst>
          </p:cNvPr>
          <p:cNvPicPr>
            <a:picLocks noChangeAspect="1"/>
          </p:cNvPicPr>
          <p:nvPr/>
        </p:nvPicPr>
        <p:blipFill>
          <a:blip r:embed="rId4"/>
          <a:stretch>
            <a:fillRect/>
          </a:stretch>
        </p:blipFill>
        <p:spPr>
          <a:xfrm rot="756473">
            <a:off x="8231700" y="2389045"/>
            <a:ext cx="1426251" cy="1996751"/>
          </a:xfrm>
          <a:prstGeom prst="rect">
            <a:avLst/>
          </a:prstGeom>
        </p:spPr>
      </p:pic>
      <p:pic>
        <p:nvPicPr>
          <p:cNvPr id="7" name="Picture 6">
            <a:extLst>
              <a:ext uri="{FF2B5EF4-FFF2-40B4-BE49-F238E27FC236}">
                <a16:creationId xmlns:a16="http://schemas.microsoft.com/office/drawing/2014/main" id="{824B6BF5-F24E-4CB2-B6F3-07C0035685B7}"/>
              </a:ext>
            </a:extLst>
          </p:cNvPr>
          <p:cNvPicPr>
            <a:picLocks noChangeAspect="1"/>
          </p:cNvPicPr>
          <p:nvPr/>
        </p:nvPicPr>
        <p:blipFill>
          <a:blip r:embed="rId5"/>
          <a:stretch>
            <a:fillRect/>
          </a:stretch>
        </p:blipFill>
        <p:spPr>
          <a:xfrm>
            <a:off x="304535" y="5106822"/>
            <a:ext cx="1506806" cy="1514378"/>
          </a:xfrm>
          <a:prstGeom prst="rect">
            <a:avLst/>
          </a:prstGeom>
        </p:spPr>
      </p:pic>
      <p:pic>
        <p:nvPicPr>
          <p:cNvPr id="9" name="Picture 8">
            <a:extLst>
              <a:ext uri="{FF2B5EF4-FFF2-40B4-BE49-F238E27FC236}">
                <a16:creationId xmlns:a16="http://schemas.microsoft.com/office/drawing/2014/main" id="{9EDF3778-A974-435F-8F92-A4CCC262E9A4}"/>
              </a:ext>
            </a:extLst>
          </p:cNvPr>
          <p:cNvPicPr>
            <a:picLocks noChangeAspect="1"/>
          </p:cNvPicPr>
          <p:nvPr/>
        </p:nvPicPr>
        <p:blipFill>
          <a:blip r:embed="rId6"/>
          <a:stretch>
            <a:fillRect/>
          </a:stretch>
        </p:blipFill>
        <p:spPr>
          <a:xfrm rot="20862519">
            <a:off x="10019783" y="2340866"/>
            <a:ext cx="1593979" cy="2231571"/>
          </a:xfrm>
          <a:prstGeom prst="rect">
            <a:avLst/>
          </a:prstGeom>
        </p:spPr>
      </p:pic>
      <p:pic>
        <p:nvPicPr>
          <p:cNvPr id="10" name="Picture 9">
            <a:extLst>
              <a:ext uri="{FF2B5EF4-FFF2-40B4-BE49-F238E27FC236}">
                <a16:creationId xmlns:a16="http://schemas.microsoft.com/office/drawing/2014/main" id="{F8851CA0-2974-4E33-A29E-BA34C31463B7}"/>
              </a:ext>
            </a:extLst>
          </p:cNvPr>
          <p:cNvPicPr>
            <a:picLocks noChangeAspect="1"/>
          </p:cNvPicPr>
          <p:nvPr/>
        </p:nvPicPr>
        <p:blipFill>
          <a:blip r:embed="rId7"/>
          <a:stretch>
            <a:fillRect/>
          </a:stretch>
        </p:blipFill>
        <p:spPr>
          <a:xfrm>
            <a:off x="8063754" y="4654530"/>
            <a:ext cx="3473532" cy="2020661"/>
          </a:xfrm>
          <a:prstGeom prst="rect">
            <a:avLst/>
          </a:prstGeom>
        </p:spPr>
      </p:pic>
      <p:sp>
        <p:nvSpPr>
          <p:cNvPr id="11" name="Content Placeholder 21">
            <a:extLst>
              <a:ext uri="{FF2B5EF4-FFF2-40B4-BE49-F238E27FC236}">
                <a16:creationId xmlns:a16="http://schemas.microsoft.com/office/drawing/2014/main" id="{5E10E81C-D8F1-4A6D-88C0-69BA66B24443}"/>
              </a:ext>
            </a:extLst>
          </p:cNvPr>
          <p:cNvSpPr txBox="1">
            <a:spLocks/>
          </p:cNvSpPr>
          <p:nvPr/>
        </p:nvSpPr>
        <p:spPr>
          <a:xfrm>
            <a:off x="199934" y="1119076"/>
            <a:ext cx="7632700" cy="5042023"/>
          </a:xfrm>
          <a:prstGeom prst="rect">
            <a:avLst/>
          </a:prstGeom>
        </p:spPr>
        <p:txBody>
          <a:bodyPr vert="horz" lIns="108000" tIns="108000" rIns="108000" bIns="108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800" dirty="0"/>
              <a:t>White shirt or Polo T-shirt.</a:t>
            </a:r>
          </a:p>
          <a:p>
            <a:r>
              <a:rPr lang="en-GB" altLang="en-US" sz="1800" b="1" dirty="0"/>
              <a:t>Navy</a:t>
            </a:r>
            <a:r>
              <a:rPr lang="en-GB" altLang="en-US" sz="1800" dirty="0"/>
              <a:t> blue jumper or cardigan.</a:t>
            </a:r>
          </a:p>
          <a:p>
            <a:r>
              <a:rPr lang="en-GB" altLang="en-US" sz="1800" dirty="0"/>
              <a:t>Girls wear grey/black skirt, trousers, pinafores or blue and white summer dress.</a:t>
            </a:r>
          </a:p>
          <a:p>
            <a:r>
              <a:rPr lang="en-GB" altLang="en-US" sz="1800" dirty="0"/>
              <a:t>Boys wear grey/black trousers or shorts. (not jogging bottoms)</a:t>
            </a:r>
          </a:p>
          <a:p>
            <a:r>
              <a:rPr lang="en-GB" altLang="en-US" sz="1800" dirty="0"/>
              <a:t>Black sensible shoes or plain black trainers.</a:t>
            </a:r>
          </a:p>
          <a:p>
            <a:r>
              <a:rPr lang="en-US" altLang="en-US" sz="1800" dirty="0"/>
              <a:t>Tops don’t need the school logo but these can be bought at the two websites below if you would like them;</a:t>
            </a:r>
            <a:endParaRPr lang="en-GB" altLang="en-US" sz="1800" dirty="0"/>
          </a:p>
          <a:p>
            <a:r>
              <a:rPr lang="en-US" altLang="en-US" sz="1800" dirty="0">
                <a:hlinkClick r:id="rId8"/>
              </a:rPr>
              <a:t>https://www.schoolwearsolutions.com/product-category/our-schools/robert-shaw-primary-school/</a:t>
            </a:r>
            <a:r>
              <a:rPr lang="en-US" altLang="en-US" sz="1800" dirty="0"/>
              <a:t> </a:t>
            </a:r>
          </a:p>
          <a:p>
            <a:r>
              <a:rPr lang="en-GB" altLang="en-US" sz="1800" dirty="0">
                <a:hlinkClick r:id="rId9"/>
              </a:rPr>
              <a:t>https://myclothing.com/robert-shaw-primary-school/7927.school</a:t>
            </a:r>
            <a:r>
              <a:rPr lang="en-GB" altLang="en-US" sz="1800" dirty="0"/>
              <a:t> </a:t>
            </a:r>
          </a:p>
          <a:p>
            <a:endParaRPr lang="en-GB" altLang="en-US" sz="1600" dirty="0">
              <a:latin typeface="BPreplay" pitchFamily="50" charset="0"/>
            </a:endParaRPr>
          </a:p>
          <a:p>
            <a:r>
              <a:rPr lang="en-US" altLang="en-US" sz="1600" dirty="0">
                <a:latin typeface="BPreplay" pitchFamily="50" charset="0"/>
                <a:ea typeface="Calibri" panose="020F0502020204030204" pitchFamily="34" charset="0"/>
                <a:cs typeface="Times New Roman" panose="02020603050405020304" pitchFamily="18" charset="0"/>
              </a:rPr>
              <a:t>                                  </a:t>
            </a:r>
            <a:r>
              <a:rPr lang="en-US" altLang="en-US" sz="1800" b="1" dirty="0">
                <a:latin typeface="BPreplay" pitchFamily="50" charset="0"/>
                <a:ea typeface="Calibri" panose="020F0502020204030204" pitchFamily="34" charset="0"/>
                <a:cs typeface="Times New Roman" panose="02020603050405020304" pitchFamily="18" charset="0"/>
              </a:rPr>
              <a:t>Please name ALL your children’s clothing! </a:t>
            </a:r>
            <a:endParaRPr lang="en-GB" altLang="en-US" sz="1800" b="1" dirty="0">
              <a:latin typeface="BPreplay" pitchFamily="50" charset="0"/>
              <a:ea typeface="Calibri" panose="020F0502020204030204" pitchFamily="34" charset="0"/>
              <a:cs typeface="Times New Roman" panose="02020603050405020304" pitchFamily="18" charset="0"/>
            </a:endParaRPr>
          </a:p>
          <a:p>
            <a:endParaRPr lang="en-GB" altLang="en-US" sz="1600" dirty="0">
              <a:latin typeface="BPreplay"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51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DD47DBD-46B1-4C74-8ECC-EC9F94D3AC21}"/>
              </a:ext>
            </a:extLst>
          </p:cNvPr>
          <p:cNvSpPr>
            <a:spLocks noGrp="1"/>
          </p:cNvSpPr>
          <p:nvPr>
            <p:ph type="ctrTitle"/>
          </p:nvPr>
        </p:nvSpPr>
        <p:spPr>
          <a:xfrm>
            <a:off x="2916519" y="811721"/>
            <a:ext cx="5914914" cy="1101725"/>
          </a:xfrm>
        </p:spPr>
        <p:txBody>
          <a:bodyPr>
            <a:normAutofit fontScale="90000"/>
          </a:bodyPr>
          <a:lstStyle/>
          <a:p>
            <a:r>
              <a:rPr lang="en-US" b="1" dirty="0">
                <a:latin typeface="Century Gothic" panose="020B0502020202020204" pitchFamily="34" charset="0"/>
              </a:rPr>
              <a:t>Snacks and milk</a:t>
            </a:r>
            <a:endParaRPr lang="en-GB" b="1" dirty="0">
              <a:latin typeface="Century Gothic" panose="020B0502020202020204" pitchFamily="34" charset="0"/>
            </a:endParaRPr>
          </a:p>
        </p:txBody>
      </p:sp>
      <p:pic>
        <p:nvPicPr>
          <p:cNvPr id="12" name="Picture 11">
            <a:extLst>
              <a:ext uri="{FF2B5EF4-FFF2-40B4-BE49-F238E27FC236}">
                <a16:creationId xmlns:a16="http://schemas.microsoft.com/office/drawing/2014/main" id="{DE16D8FF-AC76-4CE8-89FB-76926C3CF93A}"/>
              </a:ext>
            </a:extLst>
          </p:cNvPr>
          <p:cNvPicPr>
            <a:picLocks noChangeAspect="1"/>
          </p:cNvPicPr>
          <p:nvPr/>
        </p:nvPicPr>
        <p:blipFill>
          <a:blip r:embed="rId3"/>
          <a:stretch>
            <a:fillRect/>
          </a:stretch>
        </p:blipFill>
        <p:spPr>
          <a:xfrm>
            <a:off x="10790642" y="195943"/>
            <a:ext cx="1190276" cy="1406199"/>
          </a:xfrm>
          <a:prstGeom prst="rect">
            <a:avLst/>
          </a:prstGeom>
        </p:spPr>
      </p:pic>
      <p:pic>
        <p:nvPicPr>
          <p:cNvPr id="9" name="Picture 8">
            <a:extLst>
              <a:ext uri="{FF2B5EF4-FFF2-40B4-BE49-F238E27FC236}">
                <a16:creationId xmlns:a16="http://schemas.microsoft.com/office/drawing/2014/main" id="{D63F064B-60CD-450C-B06D-FB1DB18E0C44}"/>
              </a:ext>
            </a:extLst>
          </p:cNvPr>
          <p:cNvPicPr>
            <a:picLocks noChangeAspect="1"/>
          </p:cNvPicPr>
          <p:nvPr/>
        </p:nvPicPr>
        <p:blipFill>
          <a:blip r:embed="rId4"/>
          <a:stretch>
            <a:fillRect/>
          </a:stretch>
        </p:blipFill>
        <p:spPr>
          <a:xfrm>
            <a:off x="1650627" y="1997422"/>
            <a:ext cx="8560013" cy="4578493"/>
          </a:xfrm>
          <a:prstGeom prst="rect">
            <a:avLst/>
          </a:prstGeom>
        </p:spPr>
      </p:pic>
    </p:spTree>
    <p:extLst>
      <p:ext uri="{BB962C8B-B14F-4D97-AF65-F5344CB8AC3E}">
        <p14:creationId xmlns:p14="http://schemas.microsoft.com/office/powerpoint/2010/main" val="1956605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7084">
        <p15:prstTrans prst="peelOff"/>
      </p:transition>
    </mc:Choice>
    <mc:Fallback xmlns="">
      <p:transition spd="slow" advTm="27084">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5C41-99B0-4E12-8E70-854658E97B62}"/>
              </a:ext>
            </a:extLst>
          </p:cNvPr>
          <p:cNvSpPr>
            <a:spLocks noGrp="1"/>
          </p:cNvSpPr>
          <p:nvPr>
            <p:ph type="title"/>
          </p:nvPr>
        </p:nvSpPr>
        <p:spPr>
          <a:xfrm>
            <a:off x="390330" y="21738"/>
            <a:ext cx="10515600" cy="1325563"/>
          </a:xfrm>
        </p:spPr>
        <p:txBody>
          <a:bodyPr>
            <a:normAutofit/>
          </a:bodyPr>
          <a:lstStyle/>
          <a:p>
            <a:r>
              <a:rPr lang="en-US" sz="7200" b="1" dirty="0">
                <a:latin typeface="+mn-lt"/>
              </a:rPr>
              <a:t>Lunchtimes</a:t>
            </a:r>
            <a:endParaRPr lang="en-GB" sz="7200" b="1" dirty="0">
              <a:latin typeface="+mn-lt"/>
            </a:endParaRPr>
          </a:p>
        </p:txBody>
      </p:sp>
      <p:sp>
        <p:nvSpPr>
          <p:cNvPr id="3" name="Rectangle 2">
            <a:extLst>
              <a:ext uri="{FF2B5EF4-FFF2-40B4-BE49-F238E27FC236}">
                <a16:creationId xmlns:a16="http://schemas.microsoft.com/office/drawing/2014/main" id="{6E39C944-B5EE-42DE-A481-F6C9038DDC89}"/>
              </a:ext>
            </a:extLst>
          </p:cNvPr>
          <p:cNvSpPr/>
          <p:nvPr/>
        </p:nvSpPr>
        <p:spPr>
          <a:xfrm>
            <a:off x="136847" y="1198012"/>
            <a:ext cx="10515600" cy="5078313"/>
          </a:xfrm>
          <a:prstGeom prst="rect">
            <a:avLst/>
          </a:prstGeom>
        </p:spPr>
        <p:txBody>
          <a:bodyPr wrap="square">
            <a:spAutoFit/>
          </a:bodyPr>
          <a:lstStyle/>
          <a:p>
            <a:pPr marL="285750" indent="-285750" algn="just">
              <a:buFont typeface="Arial" panose="020B0604020202020204" pitchFamily="34" charset="0"/>
              <a:buChar char="•"/>
            </a:pPr>
            <a:r>
              <a:rPr lang="en-US" dirty="0"/>
              <a:t>Children may bring a packed lunch from home, but we find that most choose to have a delicious and nutritious school lunch. To help the school kitchen, we ask that you give a full week's notice of any transfer from one to the other; although we can cater for an occasional school lunch in the event of a forgotten packed lunch, etc. </a:t>
            </a:r>
          </a:p>
          <a:p>
            <a:pPr algn="just"/>
            <a:endParaRPr lang="en-US" dirty="0"/>
          </a:p>
          <a:p>
            <a:pPr marL="285750" indent="-285750" algn="just">
              <a:buFont typeface="Arial" panose="020B0604020202020204" pitchFamily="34" charset="0"/>
              <a:buChar char="•"/>
            </a:pPr>
            <a:r>
              <a:rPr lang="en-US" dirty="0"/>
              <a:t>Vegetarian, Halal and special diets are all catered for. School lunches are free for all children in the Reception, Year 1 and Year 2 classes. </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Menus for the Autumn Term will be posted on Class Dojo.</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US" dirty="0"/>
          </a:p>
          <a:p>
            <a:pPr algn="just">
              <a:lnSpc>
                <a:spcPct val="100000"/>
              </a:lnSpc>
              <a:spcBef>
                <a:spcPct val="0"/>
              </a:spcBef>
              <a:buFontTx/>
              <a:buNone/>
            </a:pPr>
            <a:r>
              <a:rPr lang="en-GB" altLang="en-US" dirty="0">
                <a:ea typeface="Times New Roman" panose="02020603050405020304" pitchFamily="18" charset="0"/>
                <a:cs typeface="Arial" panose="020B0604020202020204" pitchFamily="34" charset="0"/>
              </a:rPr>
              <a:t>Packed lunch boxes must be clearly marked with the child's name and must be sent to school with the child in the morning. </a:t>
            </a:r>
          </a:p>
          <a:p>
            <a:pPr algn="just">
              <a:lnSpc>
                <a:spcPct val="100000"/>
              </a:lnSpc>
              <a:spcBef>
                <a:spcPct val="0"/>
              </a:spcBef>
              <a:buFontTx/>
              <a:buNone/>
            </a:pPr>
            <a:endParaRPr lang="en-GB" altLang="en-US" dirty="0">
              <a:ea typeface="Times New Roman" panose="02020603050405020304" pitchFamily="18" charset="0"/>
              <a:cs typeface="Arial" panose="020B0604020202020204" pitchFamily="34" charset="0"/>
            </a:endParaRPr>
          </a:p>
          <a:p>
            <a:pPr algn="just">
              <a:lnSpc>
                <a:spcPct val="100000"/>
              </a:lnSpc>
              <a:spcBef>
                <a:spcPct val="0"/>
              </a:spcBef>
              <a:buFontTx/>
              <a:buNone/>
            </a:pPr>
            <a:r>
              <a:rPr lang="en-GB" altLang="en-US" dirty="0">
                <a:ea typeface="Times New Roman" panose="02020603050405020304" pitchFamily="18" charset="0"/>
                <a:cs typeface="Arial" panose="020B0604020202020204" pitchFamily="34" charset="0"/>
              </a:rPr>
              <a:t>At Robert Shaw Primary School we comply with Government healthy eating guidelines. To this end, we would ask parents whose children bring in a packed lunch contain no fizzy drinks, multiple chocolate bars or sweets. </a:t>
            </a:r>
          </a:p>
          <a:p>
            <a:pPr algn="just">
              <a:lnSpc>
                <a:spcPct val="100000"/>
              </a:lnSpc>
              <a:spcBef>
                <a:spcPct val="0"/>
              </a:spcBef>
              <a:buFontTx/>
              <a:buNone/>
            </a:pPr>
            <a:endParaRPr lang="en-GB" altLang="en-US" dirty="0">
              <a:ea typeface="Times New Roman" panose="02020603050405020304" pitchFamily="18" charset="0"/>
              <a:cs typeface="Arial" panose="020B0604020202020204" pitchFamily="34" charset="0"/>
            </a:endParaRPr>
          </a:p>
          <a:p>
            <a:pPr algn="just">
              <a:lnSpc>
                <a:spcPct val="100000"/>
              </a:lnSpc>
              <a:spcBef>
                <a:spcPct val="0"/>
              </a:spcBef>
              <a:buFontTx/>
              <a:buNone/>
            </a:pPr>
            <a:r>
              <a:rPr lang="en-GB" altLang="en-US" sz="2000" b="1" dirty="0">
                <a:ea typeface="Times New Roman" panose="02020603050405020304" pitchFamily="18" charset="0"/>
                <a:cs typeface="Arial" panose="020B0604020202020204" pitchFamily="34" charset="0"/>
              </a:rPr>
              <a:t>No nuts are allowed either due to the risk of allergies.</a:t>
            </a:r>
            <a:endParaRPr lang="en-US" sz="2000" b="1" dirty="0"/>
          </a:p>
        </p:txBody>
      </p:sp>
      <p:pic>
        <p:nvPicPr>
          <p:cNvPr id="4" name="Picture 3">
            <a:extLst>
              <a:ext uri="{FF2B5EF4-FFF2-40B4-BE49-F238E27FC236}">
                <a16:creationId xmlns:a16="http://schemas.microsoft.com/office/drawing/2014/main" id="{F8A52F6C-8B6E-4B02-9615-D49C9936A2F1}"/>
              </a:ext>
            </a:extLst>
          </p:cNvPr>
          <p:cNvPicPr>
            <a:picLocks noChangeAspect="1"/>
          </p:cNvPicPr>
          <p:nvPr/>
        </p:nvPicPr>
        <p:blipFill>
          <a:blip r:embed="rId2"/>
          <a:stretch>
            <a:fillRect/>
          </a:stretch>
        </p:blipFill>
        <p:spPr>
          <a:xfrm rot="2520640">
            <a:off x="10464724" y="5036904"/>
            <a:ext cx="1577503" cy="1790282"/>
          </a:xfrm>
          <a:prstGeom prst="rect">
            <a:avLst/>
          </a:prstGeom>
        </p:spPr>
      </p:pic>
      <p:pic>
        <p:nvPicPr>
          <p:cNvPr id="5" name="Picture 4">
            <a:extLst>
              <a:ext uri="{FF2B5EF4-FFF2-40B4-BE49-F238E27FC236}">
                <a16:creationId xmlns:a16="http://schemas.microsoft.com/office/drawing/2014/main" id="{779D3DC6-22B5-4204-97F1-6C02DAB00ADB}"/>
              </a:ext>
            </a:extLst>
          </p:cNvPr>
          <p:cNvPicPr>
            <a:picLocks noChangeAspect="1"/>
          </p:cNvPicPr>
          <p:nvPr/>
        </p:nvPicPr>
        <p:blipFill>
          <a:blip r:embed="rId3"/>
          <a:stretch>
            <a:fillRect/>
          </a:stretch>
        </p:blipFill>
        <p:spPr>
          <a:xfrm>
            <a:off x="10790642" y="158620"/>
            <a:ext cx="1190276" cy="1406199"/>
          </a:xfrm>
          <a:prstGeom prst="rect">
            <a:avLst/>
          </a:prstGeom>
        </p:spPr>
      </p:pic>
    </p:spTree>
    <p:extLst>
      <p:ext uri="{BB962C8B-B14F-4D97-AF65-F5344CB8AC3E}">
        <p14:creationId xmlns:p14="http://schemas.microsoft.com/office/powerpoint/2010/main" val="3801220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9DD47DBD-46B1-4C74-8ECC-EC9F94D3AC21}"/>
              </a:ext>
            </a:extLst>
          </p:cNvPr>
          <p:cNvSpPr>
            <a:spLocks noGrp="1"/>
          </p:cNvSpPr>
          <p:nvPr>
            <p:ph type="ctrTitle"/>
          </p:nvPr>
        </p:nvSpPr>
        <p:spPr>
          <a:xfrm>
            <a:off x="1524000" y="-454511"/>
            <a:ext cx="9144000" cy="2387600"/>
          </a:xfrm>
        </p:spPr>
        <p:txBody>
          <a:bodyPr/>
          <a:lstStyle/>
          <a:p>
            <a:r>
              <a:rPr lang="en-GB" b="1" dirty="0">
                <a:latin typeface="Century Gothic" panose="020B0502020202020204" pitchFamily="34" charset="0"/>
              </a:rPr>
              <a:t>Health</a:t>
            </a:r>
          </a:p>
        </p:txBody>
      </p:sp>
      <p:sp>
        <p:nvSpPr>
          <p:cNvPr id="7" name="TextBox 6">
            <a:extLst>
              <a:ext uri="{FF2B5EF4-FFF2-40B4-BE49-F238E27FC236}">
                <a16:creationId xmlns:a16="http://schemas.microsoft.com/office/drawing/2014/main" id="{FE1D7063-17BB-42D2-B641-259592F65301}"/>
              </a:ext>
            </a:extLst>
          </p:cNvPr>
          <p:cNvSpPr txBox="1"/>
          <p:nvPr/>
        </p:nvSpPr>
        <p:spPr>
          <a:xfrm>
            <a:off x="401217" y="2387600"/>
            <a:ext cx="11557518" cy="4402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107000"/>
              </a:lnSpc>
              <a:spcAft>
                <a:spcPts val="800"/>
              </a:spcAft>
            </a:pPr>
            <a:r>
              <a:rPr lang="en-GB" altLang="en-US" sz="2000" dirty="0">
                <a:solidFill>
                  <a:schemeClr val="accent1">
                    <a:lumMod val="50000"/>
                  </a:schemeClr>
                </a:solidFill>
                <a:ea typeface="Calibri" panose="020F0502020204030204" pitchFamily="34" charset="0"/>
                <a:cs typeface="Times New Roman" panose="02020603050405020304" pitchFamily="18" charset="0"/>
              </a:rPr>
              <a:t>School needs to be aware of your child’s medical background, in particular any allergies (e.g. bee stings, dairy food), any dietary restrictions (e.g. vegetarian or Halal) and any medical conditions that are important for us to know (e.g. asthma or eczema). You will need to fill in a form for any prescribed medicines that will need administering during the school day.</a:t>
            </a:r>
            <a:endParaRPr lang="en-GB" altLang="en-US" dirty="0">
              <a:solidFill>
                <a:schemeClr val="accent1">
                  <a:lumMod val="50000"/>
                </a:schemeClr>
              </a:solidFill>
              <a:ea typeface="Calibri" panose="020F0502020204030204" pitchFamily="34" charset="0"/>
              <a:cs typeface="Times New Roman" panose="02020603050405020304" pitchFamily="18" charset="0"/>
            </a:endParaRPr>
          </a:p>
          <a:p>
            <a:pPr algn="just">
              <a:lnSpc>
                <a:spcPct val="107000"/>
              </a:lnSpc>
              <a:spcAft>
                <a:spcPts val="800"/>
              </a:spcAft>
            </a:pPr>
            <a:r>
              <a:rPr lang="en-GB" altLang="en-US" sz="2000" dirty="0">
                <a:solidFill>
                  <a:schemeClr val="accent1">
                    <a:lumMod val="50000"/>
                  </a:schemeClr>
                </a:solidFill>
                <a:ea typeface="Calibri" panose="020F0502020204030204" pitchFamily="34" charset="0"/>
                <a:cs typeface="Times New Roman" panose="02020603050405020304" pitchFamily="18" charset="0"/>
              </a:rPr>
              <a:t>Children can suddenly become ill and therefore it is important that we know we can contact you or another adult relative/friend at all times. Please ensure that the school is kept up to date with your contact details. If your child is unable to attend school due to illness, please telephone or message the school office on Dojo to let us know.</a:t>
            </a:r>
          </a:p>
          <a:p>
            <a:pPr algn="just">
              <a:lnSpc>
                <a:spcPct val="107000"/>
              </a:lnSpc>
              <a:spcAft>
                <a:spcPts val="800"/>
              </a:spcAft>
            </a:pPr>
            <a:endParaRPr lang="en-GB" altLang="en-US" sz="2000" dirty="0">
              <a:solidFill>
                <a:schemeClr val="accent1">
                  <a:lumMod val="50000"/>
                </a:schemeClr>
              </a:solidFill>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2000" b="1" dirty="0">
                <a:solidFill>
                  <a:schemeClr val="accent1">
                    <a:lumMod val="50000"/>
                  </a:schemeClr>
                </a:solidFill>
                <a:ea typeface="Calibri" panose="020F0502020204030204" pitchFamily="34" charset="0"/>
                <a:cs typeface="Times New Roman" panose="02020603050405020304" pitchFamily="18" charset="0"/>
              </a:rPr>
              <a:t>To promote good oral health and develop good speech, please ensure that your child is no longer using a dummy or drinking from bottles.</a:t>
            </a:r>
            <a:endParaRPr lang="en-GB" altLang="en-US" sz="2000" b="1" dirty="0">
              <a:solidFill>
                <a:schemeClr val="accent1">
                  <a:lumMod val="50000"/>
                </a:schemeClr>
              </a:solidFill>
              <a:ea typeface="Calibri" panose="020F0502020204030204" pitchFamily="34" charset="0"/>
              <a:cs typeface="Times New Roman" panose="02020603050405020304" pitchFamily="18" charset="0"/>
            </a:endParaRPr>
          </a:p>
          <a:p>
            <a:pPr marL="285750" indent="-285750" algn="ctr">
              <a:buFont typeface="Arial" panose="020B0604020202020204" pitchFamily="34" charset="0"/>
              <a:buChar char="•"/>
            </a:pPr>
            <a:endParaRPr lang="en-GB" b="1" dirty="0">
              <a:solidFill>
                <a:schemeClr val="bg1"/>
              </a:solidFill>
              <a:latin typeface="Century Gothic" panose="020B0502020202020204" pitchFamily="34" charset="0"/>
              <a:cs typeface="Calibri"/>
            </a:endParaRPr>
          </a:p>
        </p:txBody>
      </p:sp>
      <p:pic>
        <p:nvPicPr>
          <p:cNvPr id="11" name="Picture 10">
            <a:extLst>
              <a:ext uri="{FF2B5EF4-FFF2-40B4-BE49-F238E27FC236}">
                <a16:creationId xmlns:a16="http://schemas.microsoft.com/office/drawing/2014/main" id="{BBC1A744-74A8-4ED6-A72F-F2085B8EAC53}"/>
              </a:ext>
            </a:extLst>
          </p:cNvPr>
          <p:cNvPicPr>
            <a:picLocks noChangeAspect="1"/>
          </p:cNvPicPr>
          <p:nvPr/>
        </p:nvPicPr>
        <p:blipFill>
          <a:blip r:embed="rId3"/>
          <a:stretch>
            <a:fillRect/>
          </a:stretch>
        </p:blipFill>
        <p:spPr>
          <a:xfrm>
            <a:off x="10790642" y="158620"/>
            <a:ext cx="1190276" cy="1406199"/>
          </a:xfrm>
          <a:prstGeom prst="rect">
            <a:avLst/>
          </a:prstGeom>
        </p:spPr>
      </p:pic>
    </p:spTree>
    <p:extLst>
      <p:ext uri="{BB962C8B-B14F-4D97-AF65-F5344CB8AC3E}">
        <p14:creationId xmlns:p14="http://schemas.microsoft.com/office/powerpoint/2010/main" val="407141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7812">
        <p15:prstTrans prst="peelOff"/>
      </p:transition>
    </mc:Choice>
    <mc:Fallback xmlns="">
      <p:transition spd="slow" advTm="67812">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1|0.7|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94B682771B004BAE1AE5CA5F810B0A" ma:contentTypeVersion="13" ma:contentTypeDescription="Create a new document." ma:contentTypeScope="" ma:versionID="f1363e3bde1dd009fd1737c0b5664c19">
  <xsd:schema xmlns:xsd="http://www.w3.org/2001/XMLSchema" xmlns:xs="http://www.w3.org/2001/XMLSchema" xmlns:p="http://schemas.microsoft.com/office/2006/metadata/properties" xmlns:ns2="372164d4-5075-4cc9-94e1-648ed3830259" xmlns:ns3="60b72952-8b7e-4f73-9f7d-f7f70cafd0de" targetNamespace="http://schemas.microsoft.com/office/2006/metadata/properties" ma:root="true" ma:fieldsID="75a8156001d86aeff7e4608712a84604" ns2:_="" ns3:_="">
    <xsd:import namespace="372164d4-5075-4cc9-94e1-648ed3830259"/>
    <xsd:import namespace="60b72952-8b7e-4f73-9f7d-f7f70cafd0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164d4-5075-4cc9-94e1-648ed38302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b72952-8b7e-4f73-9f7d-f7f70cafd0d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0b72952-8b7e-4f73-9f7d-f7f70cafd0de">
      <UserInfo>
        <DisplayName/>
        <AccountId xsi:nil="true"/>
        <AccountType/>
      </UserInfo>
    </SharedWithUsers>
  </documentManagement>
</p:properties>
</file>

<file path=customXml/itemProps1.xml><?xml version="1.0" encoding="utf-8"?>
<ds:datastoreItem xmlns:ds="http://schemas.openxmlformats.org/officeDocument/2006/customXml" ds:itemID="{EA56D940-1506-4249-8CF1-4BF2BF121EE8}">
  <ds:schemaRefs>
    <ds:schemaRef ds:uri="http://schemas.microsoft.com/sharepoint/v3/contenttype/forms"/>
  </ds:schemaRefs>
</ds:datastoreItem>
</file>

<file path=customXml/itemProps2.xml><?xml version="1.0" encoding="utf-8"?>
<ds:datastoreItem xmlns:ds="http://schemas.openxmlformats.org/officeDocument/2006/customXml" ds:itemID="{F3C6E2D2-7161-40AE-859E-0EF59DADF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164d4-5075-4cc9-94e1-648ed3830259"/>
    <ds:schemaRef ds:uri="60b72952-8b7e-4f73-9f7d-f7f70cafd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0BF369-2E2D-402E-ADC5-E191B8B8E0C1}">
  <ds:schemaRefs>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60b72952-8b7e-4f73-9f7d-f7f70cafd0de"/>
    <ds:schemaRef ds:uri="http://schemas.microsoft.com/office/infopath/2007/PartnerControls"/>
    <ds:schemaRef ds:uri="http://schemas.openxmlformats.org/package/2006/metadata/core-properties"/>
    <ds:schemaRef ds:uri="372164d4-5075-4cc9-94e1-648ed383025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149</TotalTime>
  <Words>1339</Words>
  <Application>Microsoft Office PowerPoint</Application>
  <PresentationFormat>Widescreen</PresentationFormat>
  <Paragraphs>118</Paragraphs>
  <Slides>14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Aharoni</vt:lpstr>
      <vt:lpstr>Arial</vt:lpstr>
      <vt:lpstr>BPreplay</vt:lpstr>
      <vt:lpstr>Calibri</vt:lpstr>
      <vt:lpstr>Calibri Light</vt:lpstr>
      <vt:lpstr>Century Gothic</vt:lpstr>
      <vt:lpstr>Times New Roman</vt:lpstr>
      <vt:lpstr>Office Theme</vt:lpstr>
      <vt:lpstr>PowerPoint Presentation</vt:lpstr>
      <vt:lpstr>Welcome Everybody</vt:lpstr>
      <vt:lpstr>Start  &amp;  Finish Times</vt:lpstr>
      <vt:lpstr>Working with parents</vt:lpstr>
      <vt:lpstr>PowerPoint Presentation</vt:lpstr>
      <vt:lpstr>School Uniform</vt:lpstr>
      <vt:lpstr>Snacks and milk</vt:lpstr>
      <vt:lpstr>Lunchtimes</vt:lpstr>
      <vt:lpstr>Health</vt:lpstr>
      <vt:lpstr>Toilet Training</vt:lpstr>
      <vt:lpstr>Early Years Curriculum</vt:lpstr>
      <vt:lpstr>Summer Learning</vt:lpstr>
      <vt:lpstr>PowerPoint Presentation</vt:lpstr>
      <vt:lpstr>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Armstrong</dc:creator>
  <cp:lastModifiedBy>Jo McLeish</cp:lastModifiedBy>
  <cp:revision>28</cp:revision>
  <dcterms:created xsi:type="dcterms:W3CDTF">2020-07-10T12:26:35Z</dcterms:created>
  <dcterms:modified xsi:type="dcterms:W3CDTF">2023-06-08T11:32:21Z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0x0101005F94B682771B004BAE1AE5CA5F810B0A</vt:lpwstr>
  </property>
  <property fmtid="{D5CDD505-2E9C-101B-9397-08002B2CF9AE}" pid="3" name="Order">
    <vt:r8>45887900</vt:r8>
  </property>
  <property fmtid="{D5CDD505-2E9C-101B-9397-08002B2CF9AE}" pid="4" name="ComplianceAssetId">
    <vt:lpwstr/>
  </property>
</Properties>
</file>