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8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</p:sldIdLst>
  <p:sldSz cx="12192000" cy="6858000"/>
  <p:notesSz cx="6858000" cy="9144000"/>
  <p:embeddedFontLst>
    <p:embeddedFont>
      <p:font typeface="Architects Daughter" panose="020B0604020202020204" charset="0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EB Garamond" panose="00000500000000000000" pitchFamily="2" charset="0"/>
      <p:regular r:id="rId90"/>
      <p:bold r:id="rId91"/>
      <p:italic r:id="rId92"/>
      <p:bold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5" roundtripDataSignature="AMtx7mg8rVtP9Pr0YeJywOFeJvJhvBo5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" Target="slides/slide12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font" Target="fonts/font6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8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3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5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6"/>
          <p:cNvSpPr/>
          <p:nvPr/>
        </p:nvSpPr>
        <p:spPr>
          <a:xfrm>
            <a:off x="3050" y="-663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" name="Google Shape;18;p96"/>
          <p:cNvSpPr/>
          <p:nvPr/>
        </p:nvSpPr>
        <p:spPr>
          <a:xfrm>
            <a:off x="3050" y="-663"/>
            <a:ext cx="12188952" cy="6858000"/>
          </a:xfrm>
          <a:prstGeom prst="rect">
            <a:avLst/>
          </a:prstGeom>
          <a:gradFill>
            <a:gsLst>
              <a:gs pos="0">
                <a:srgbClr val="4D4EE6">
                  <a:alpha val="60000"/>
                </a:srgbClr>
              </a:gs>
              <a:gs pos="100000">
                <a:srgbClr val="F900A0">
                  <a:alpha val="6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" name="Google Shape;19;p96"/>
          <p:cNvSpPr/>
          <p:nvPr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lt2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" name="Google Shape;20;p96"/>
          <p:cNvSpPr/>
          <p:nvPr/>
        </p:nvSpPr>
        <p:spPr>
          <a:xfrm rot="-54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rgbClr val="FFCAEC">
                  <a:alpha val="40000"/>
                </a:srgbClr>
              </a:gs>
              <a:gs pos="100000">
                <a:srgbClr val="F900A0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" name="Google Shape;21;p96"/>
          <p:cNvSpPr/>
          <p:nvPr/>
        </p:nvSpPr>
        <p:spPr>
          <a:xfrm rot="-54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rgbClr val="F900A0">
                  <a:alpha val="40000"/>
                </a:srgbClr>
              </a:gs>
              <a:gs pos="100000">
                <a:srgbClr val="7162FE">
                  <a:alpha val="2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" name="Google Shape;22;p96"/>
          <p:cNvSpPr/>
          <p:nvPr/>
        </p:nvSpPr>
        <p:spPr>
          <a:xfrm rot="-54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rgbClr val="F900A0">
                  <a:alpha val="20000"/>
                </a:srgbClr>
              </a:gs>
              <a:gs pos="100000">
                <a:srgbClr val="7162FE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" name="Google Shape;23;p96" descr="Tag=CustomerPhoto&#10;Crop=1&#10;Align=N/A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3048" y="-663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6"/>
          <p:cNvSpPr txBox="1"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6"/>
          <p:cNvSpPr txBox="1">
            <a:spLocks noGrp="1"/>
          </p:cNvSpPr>
          <p:nvPr>
            <p:ph type="body" idx="1"/>
          </p:nvPr>
        </p:nvSpPr>
        <p:spPr>
          <a:xfrm>
            <a:off x="1527050" y="3600450"/>
            <a:ext cx="9144000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column">
  <p:cSld name="Content 3 colum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5"/>
          <p:cNvSpPr txBox="1"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5"/>
          <p:cNvSpPr txBox="1"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105"/>
          <p:cNvSpPr txBox="1">
            <a:spLocks noGrp="1"/>
          </p:cNvSpPr>
          <p:nvPr>
            <p:ph type="body" idx="2"/>
          </p:nvPr>
        </p:nvSpPr>
        <p:spPr>
          <a:xfrm>
            <a:off x="839788" y="2560320"/>
            <a:ext cx="3383280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1pPr>
            <a:lvl2pPr marL="914400" lvl="1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2pPr>
            <a:lvl3pPr marL="1371600" lvl="2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3pPr>
            <a:lvl4pPr marL="1828800" lvl="3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4pPr>
            <a:lvl5pPr marL="2286000" lvl="4" indent="-29972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05"/>
          <p:cNvSpPr txBox="1">
            <a:spLocks noGrp="1"/>
          </p:cNvSpPr>
          <p:nvPr>
            <p:ph type="body" idx="3"/>
          </p:nvPr>
        </p:nvSpPr>
        <p:spPr>
          <a:xfrm>
            <a:off x="4404360" y="2011680"/>
            <a:ext cx="338328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105"/>
          <p:cNvSpPr txBox="1">
            <a:spLocks noGrp="1"/>
          </p:cNvSpPr>
          <p:nvPr>
            <p:ph type="body" idx="4"/>
          </p:nvPr>
        </p:nvSpPr>
        <p:spPr>
          <a:xfrm>
            <a:off x="4404360" y="2560320"/>
            <a:ext cx="3383280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1pPr>
            <a:lvl2pPr marL="914400" lvl="1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2pPr>
            <a:lvl3pPr marL="1371600" lvl="2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3pPr>
            <a:lvl4pPr marL="1828800" lvl="3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4pPr>
            <a:lvl5pPr marL="2286000" lvl="4" indent="-29972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05"/>
          <p:cNvSpPr txBox="1">
            <a:spLocks noGrp="1"/>
          </p:cNvSpPr>
          <p:nvPr>
            <p:ph type="body" idx="5"/>
          </p:nvPr>
        </p:nvSpPr>
        <p:spPr>
          <a:xfrm>
            <a:off x="7968934" y="2011680"/>
            <a:ext cx="338328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105"/>
          <p:cNvSpPr txBox="1">
            <a:spLocks noGrp="1"/>
          </p:cNvSpPr>
          <p:nvPr>
            <p:ph type="body" idx="6"/>
          </p:nvPr>
        </p:nvSpPr>
        <p:spPr>
          <a:xfrm>
            <a:off x="7968934" y="2560320"/>
            <a:ext cx="3383280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972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1pPr>
            <a:lvl2pPr marL="914400" lvl="1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2pPr>
            <a:lvl3pPr marL="1371600" lvl="2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3pPr>
            <a:lvl4pPr marL="1828800" lvl="3" indent="-2997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4pPr>
            <a:lvl5pPr marL="2286000" lvl="4" indent="-29972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120"/>
              <a:buChar char="▪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0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0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mmary">
  <p:cSld name="Summar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0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0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106"/>
          <p:cNvSpPr txBox="1"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06"/>
          <p:cNvSpPr txBox="1">
            <a:spLocks noGrp="1"/>
          </p:cNvSpPr>
          <p:nvPr>
            <p:ph type="body" idx="1"/>
          </p:nvPr>
        </p:nvSpPr>
        <p:spPr>
          <a:xfrm>
            <a:off x="841247" y="3190875"/>
            <a:ext cx="6156052" cy="298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60"/>
              <a:buNone/>
              <a:defRPr sz="2200"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06"/>
          <p:cNvSpPr txBox="1"/>
          <p:nvPr/>
        </p:nvSpPr>
        <p:spPr>
          <a:xfrm>
            <a:off x="841248" y="6429375"/>
            <a:ext cx="26467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3/21/2023</a:t>
            </a:r>
            <a:endParaRPr sz="9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1" name="Google Shape;121;p106"/>
          <p:cNvSpPr txBox="1"/>
          <p:nvPr/>
        </p:nvSpPr>
        <p:spPr>
          <a:xfrm>
            <a:off x="4044696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SAMPLE FOOTER TEXT</a:t>
            </a:r>
            <a:endParaRPr/>
          </a:p>
        </p:txBody>
      </p:sp>
      <p:sp>
        <p:nvSpPr>
          <p:cNvPr id="122" name="Google Shape;122;p106"/>
          <p:cNvSpPr txBox="1"/>
          <p:nvPr/>
        </p:nvSpPr>
        <p:spPr>
          <a:xfrm>
            <a:off x="8613648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sz="9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3" name="Google Shape;123;p106"/>
          <p:cNvSpPr>
            <a:spLocks noGrp="1"/>
          </p:cNvSpPr>
          <p:nvPr>
            <p:ph type="pic" idx="2"/>
          </p:nvPr>
        </p:nvSpPr>
        <p:spPr>
          <a:xfrm>
            <a:off x="7424928" y="484632"/>
            <a:ext cx="4279392" cy="2862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24" name="Google Shape;124;p106"/>
          <p:cNvSpPr>
            <a:spLocks noGrp="1"/>
          </p:cNvSpPr>
          <p:nvPr>
            <p:ph type="pic" idx="3"/>
          </p:nvPr>
        </p:nvSpPr>
        <p:spPr>
          <a:xfrm>
            <a:off x="7424928" y="3511296"/>
            <a:ext cx="4279392" cy="2862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7"/>
          <p:cNvSpPr txBox="1"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7"/>
          <p:cNvSpPr>
            <a:spLocks noGrp="1"/>
          </p:cNvSpPr>
          <p:nvPr>
            <p:ph type="pic" idx="2"/>
          </p:nvPr>
        </p:nvSpPr>
        <p:spPr>
          <a:xfrm>
            <a:off x="493776" y="484632"/>
            <a:ext cx="11210544" cy="31912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28" name="Google Shape;128;p107"/>
          <p:cNvSpPr txBox="1">
            <a:spLocks noGrp="1"/>
          </p:cNvSpPr>
          <p:nvPr>
            <p:ph type="body" idx="1"/>
          </p:nvPr>
        </p:nvSpPr>
        <p:spPr>
          <a:xfrm>
            <a:off x="6979133" y="3893770"/>
            <a:ext cx="4377714" cy="231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2800"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07"/>
          <p:cNvSpPr txBox="1">
            <a:spLocks noGrp="1"/>
          </p:cNvSpPr>
          <p:nvPr>
            <p:ph type="dt" idx="10"/>
          </p:nvPr>
        </p:nvSpPr>
        <p:spPr>
          <a:xfrm>
            <a:off x="838200" y="641848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0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0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EB Garamond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0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0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0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EB Garamond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0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0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0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EB Garamond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10"/>
          <p:cNvSpPr txBox="1">
            <a:spLocks noGrp="1"/>
          </p:cNvSpPr>
          <p:nvPr>
            <p:ph type="body" idx="1"/>
          </p:nvPr>
        </p:nvSpPr>
        <p:spPr>
          <a:xfrm>
            <a:off x="838200" y="2057399"/>
            <a:ext cx="5181600" cy="411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10"/>
          <p:cNvSpPr txBox="1">
            <a:spLocks noGrp="1"/>
          </p:cNvSpPr>
          <p:nvPr>
            <p:ph type="body" idx="2"/>
          </p:nvPr>
        </p:nvSpPr>
        <p:spPr>
          <a:xfrm>
            <a:off x="6172200" y="2057399"/>
            <a:ext cx="5181600" cy="411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1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1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1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1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1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1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2"/>
          <p:cNvSpPr txBox="1"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EB Garamon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12"/>
          <p:cNvSpPr txBox="1">
            <a:spLocks noGrp="1"/>
          </p:cNvSpPr>
          <p:nvPr>
            <p:ph type="body" idx="1"/>
          </p:nvPr>
        </p:nvSpPr>
        <p:spPr>
          <a:xfrm>
            <a:off x="5183188" y="685801"/>
            <a:ext cx="617220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60"/>
              <a:buChar char="▪"/>
              <a:defRPr sz="3200"/>
            </a:lvl1pPr>
            <a:lvl2pPr marL="914400" lvl="1" indent="-3708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Char char="▪"/>
              <a:defRPr sz="2800"/>
            </a:lvl2pPr>
            <a:lvl3pPr marL="1371600" lvl="2" indent="-3505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Char char="▪"/>
              <a:defRPr sz="24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20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9" name="Google Shape;159;p112"/>
          <p:cNvSpPr txBox="1">
            <a:spLocks noGrp="1"/>
          </p:cNvSpPr>
          <p:nvPr>
            <p:ph type="body" idx="2"/>
          </p:nvPr>
        </p:nvSpPr>
        <p:spPr>
          <a:xfrm>
            <a:off x="839788" y="2209800"/>
            <a:ext cx="3932237" cy="365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0" name="Google Shape;160;p11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1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1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3"/>
          <p:cNvSpPr txBox="1"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EB Garamon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13"/>
          <p:cNvSpPr>
            <a:spLocks noGrp="1"/>
          </p:cNvSpPr>
          <p:nvPr>
            <p:ph type="pic" idx="2"/>
          </p:nvPr>
        </p:nvSpPr>
        <p:spPr>
          <a:xfrm>
            <a:off x="5183188" y="685801"/>
            <a:ext cx="6172200" cy="517525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13"/>
          <p:cNvSpPr txBox="1">
            <a:spLocks noGrp="1"/>
          </p:cNvSpPr>
          <p:nvPr>
            <p:ph type="body" idx="1"/>
          </p:nvPr>
        </p:nvSpPr>
        <p:spPr>
          <a:xfrm>
            <a:off x="839788" y="2209800"/>
            <a:ext cx="3932237" cy="365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p11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1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1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Chart Timeline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7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60"/>
              <a:buFont typeface="Noto Sans Symbols"/>
              <a:buChar char="▪"/>
              <a:defRPr/>
            </a:lvl1pPr>
            <a:lvl2pPr marL="914400" lvl="1" indent="-3708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Font typeface="Noto Sans Symbols"/>
              <a:buChar char="▪"/>
              <a:defRPr/>
            </a:lvl2pPr>
            <a:lvl3pPr marL="1371600" lvl="2" indent="-3505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Noto Sans Symbols"/>
              <a:buChar char="▪"/>
              <a:defRPr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  <a:defRPr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9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" name="Google Shape;34;p98"/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>
            <a:gsLst>
              <a:gs pos="0">
                <a:srgbClr val="4D4EE6">
                  <a:alpha val="40000"/>
                </a:srgbClr>
              </a:gs>
              <a:gs pos="100000">
                <a:srgbClr val="F900A0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" name="Google Shape;35;p98"/>
          <p:cNvSpPr txBox="1"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8"/>
          <p:cNvSpPr txBox="1">
            <a:spLocks noGrp="1"/>
          </p:cNvSpPr>
          <p:nvPr>
            <p:ph type="body" idx="1"/>
          </p:nvPr>
        </p:nvSpPr>
        <p:spPr>
          <a:xfrm>
            <a:off x="6976085" y="914400"/>
            <a:ext cx="4377714" cy="282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2800"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8"/>
          <p:cNvSpPr>
            <a:spLocks noGrp="1"/>
          </p:cNvSpPr>
          <p:nvPr>
            <p:ph type="pic" idx="2"/>
          </p:nvPr>
        </p:nvSpPr>
        <p:spPr>
          <a:xfrm>
            <a:off x="490538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8" name="Google Shape;38;p98"/>
          <p:cNvSpPr>
            <a:spLocks noGrp="1"/>
          </p:cNvSpPr>
          <p:nvPr>
            <p:ph type="pic" idx="3"/>
          </p:nvPr>
        </p:nvSpPr>
        <p:spPr>
          <a:xfrm>
            <a:off x="3291840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9" name="Google Shape;39;p98"/>
          <p:cNvSpPr>
            <a:spLocks noGrp="1"/>
          </p:cNvSpPr>
          <p:nvPr>
            <p:ph type="pic" idx="4"/>
          </p:nvPr>
        </p:nvSpPr>
        <p:spPr>
          <a:xfrm>
            <a:off x="6099048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0" name="Google Shape;40;p98"/>
          <p:cNvSpPr>
            <a:spLocks noGrp="1"/>
          </p:cNvSpPr>
          <p:nvPr>
            <p:ph type="pic" idx="5"/>
          </p:nvPr>
        </p:nvSpPr>
        <p:spPr>
          <a:xfrm>
            <a:off x="8906256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1" name="Google Shape;41;p9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">
  <p:cSld name="Section Brea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9"/>
          <p:cNvSpPr/>
          <p:nvPr/>
        </p:nvSpPr>
        <p:spPr>
          <a:xfrm>
            <a:off x="9277" y="9278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" name="Google Shape;46;p99"/>
          <p:cNvSpPr/>
          <p:nvPr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" name="Google Shape;47;p9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gradFill>
            <a:gsLst>
              <a:gs pos="0">
                <a:srgbClr val="4D4EE6">
                  <a:alpha val="60000"/>
                </a:srgbClr>
              </a:gs>
              <a:gs pos="100000">
                <a:srgbClr val="F900A0">
                  <a:alpha val="6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" name="Google Shape;48;p99"/>
          <p:cNvSpPr/>
          <p:nvPr/>
        </p:nvSpPr>
        <p:spPr>
          <a:xfrm>
            <a:off x="33186" y="9279"/>
            <a:ext cx="5770017" cy="2411171"/>
          </a:xfrm>
          <a:custGeom>
            <a:avLst/>
            <a:gdLst/>
            <a:ahLst/>
            <a:cxnLst/>
            <a:rect l="l" t="t" r="r" b="b"/>
            <a:pathLst>
              <a:path w="5770017" h="2411171" extrusionOk="0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49;p99"/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0" name="Google Shape;50;p99"/>
          <p:cNvSpPr txBox="1"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9"/>
          <p:cNvSpPr>
            <a:spLocks noGrp="1"/>
          </p:cNvSpPr>
          <p:nvPr>
            <p:ph type="pic" idx="2"/>
          </p:nvPr>
        </p:nvSpPr>
        <p:spPr>
          <a:xfrm>
            <a:off x="6784848" y="905256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2" name="Google Shape;52;p99"/>
          <p:cNvSpPr>
            <a:spLocks noGrp="1"/>
          </p:cNvSpPr>
          <p:nvPr>
            <p:ph type="pic" idx="3"/>
          </p:nvPr>
        </p:nvSpPr>
        <p:spPr>
          <a:xfrm>
            <a:off x="6784848" y="3520440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3" name="Google Shape;53;p99"/>
          <p:cNvSpPr txBox="1">
            <a:spLocks noGrp="1"/>
          </p:cNvSpPr>
          <p:nvPr>
            <p:ph type="body" idx="1"/>
          </p:nvPr>
        </p:nvSpPr>
        <p:spPr>
          <a:xfrm>
            <a:off x="838200" y="3600450"/>
            <a:ext cx="5322888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umn (comparison slide)">
  <p:cSld name="Content 2 column (comparison slide)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1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1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0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101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1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01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duction">
  <p:cSld name="Introduc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2"/>
          <p:cNvSpPr txBox="1"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2"/>
          <p:cNvSpPr txBox="1">
            <a:spLocks noGrp="1"/>
          </p:cNvSpPr>
          <p:nvPr>
            <p:ph type="body" idx="1"/>
          </p:nvPr>
        </p:nvSpPr>
        <p:spPr>
          <a:xfrm>
            <a:off x="841248" y="3190875"/>
            <a:ext cx="5914938" cy="298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0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2"/>
          <p:cNvSpPr>
            <a:spLocks noGrp="1"/>
          </p:cNvSpPr>
          <p:nvPr>
            <p:ph type="pic" idx="2"/>
          </p:nvPr>
        </p:nvSpPr>
        <p:spPr>
          <a:xfrm>
            <a:off x="7589520" y="0"/>
            <a:ext cx="459943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72" name="Google Shape;72;p102"/>
          <p:cNvSpPr>
            <a:spLocks noGrp="1"/>
          </p:cNvSpPr>
          <p:nvPr>
            <p:ph type="pic" idx="3"/>
          </p:nvPr>
        </p:nvSpPr>
        <p:spPr>
          <a:xfrm>
            <a:off x="7589520" y="2286000"/>
            <a:ext cx="459943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73" name="Google Shape;73;p102"/>
          <p:cNvSpPr>
            <a:spLocks noGrp="1"/>
          </p:cNvSpPr>
          <p:nvPr>
            <p:ph type="pic" idx="4"/>
          </p:nvPr>
        </p:nvSpPr>
        <p:spPr>
          <a:xfrm>
            <a:off x="7589520" y="4572000"/>
            <a:ext cx="459943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74" name="Google Shape;74;p10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3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" name="Google Shape;78;p103"/>
          <p:cNvSpPr/>
          <p:nvPr/>
        </p:nvSpPr>
        <p:spPr>
          <a:xfrm>
            <a:off x="-38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" name="Google Shape;79;p103"/>
          <p:cNvSpPr/>
          <p:nvPr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>
            <a:gsLst>
              <a:gs pos="0">
                <a:srgbClr val="4D4EE6">
                  <a:alpha val="40000"/>
                </a:srgbClr>
              </a:gs>
              <a:gs pos="100000">
                <a:srgbClr val="F900A0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0" name="Google Shape;80;p103"/>
          <p:cNvSpPr>
            <a:spLocks noGrp="1"/>
          </p:cNvSpPr>
          <p:nvPr>
            <p:ph type="pic" idx="2"/>
          </p:nvPr>
        </p:nvSpPr>
        <p:spPr>
          <a:xfrm>
            <a:off x="6096" y="484632"/>
            <a:ext cx="12179808" cy="59070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81" name="Google Shape;81;p103"/>
          <p:cNvSpPr txBox="1"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3"/>
          <p:cNvSpPr txBox="1">
            <a:spLocks noGrp="1"/>
          </p:cNvSpPr>
          <p:nvPr>
            <p:ph type="body" idx="1"/>
          </p:nvPr>
        </p:nvSpPr>
        <p:spPr>
          <a:xfrm>
            <a:off x="838200" y="4835779"/>
            <a:ext cx="480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lt1"/>
                </a:solidFill>
              </a:defRPr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0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4"/>
          <p:cNvSpPr>
            <a:spLocks noGrp="1"/>
          </p:cNvSpPr>
          <p:nvPr>
            <p:ph type="pic" idx="2"/>
          </p:nvPr>
        </p:nvSpPr>
        <p:spPr>
          <a:xfrm>
            <a:off x="740664" y="2240280"/>
            <a:ext cx="2286000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89" name="Google Shape;89;p104"/>
          <p:cNvSpPr>
            <a:spLocks noGrp="1"/>
          </p:cNvSpPr>
          <p:nvPr>
            <p:ph type="pic" idx="3"/>
          </p:nvPr>
        </p:nvSpPr>
        <p:spPr>
          <a:xfrm>
            <a:off x="3538728" y="2240280"/>
            <a:ext cx="2286000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90" name="Google Shape;90;p104"/>
          <p:cNvSpPr>
            <a:spLocks noGrp="1"/>
          </p:cNvSpPr>
          <p:nvPr>
            <p:ph type="pic" idx="4"/>
          </p:nvPr>
        </p:nvSpPr>
        <p:spPr>
          <a:xfrm>
            <a:off x="6345936" y="2267712"/>
            <a:ext cx="2286000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91" name="Google Shape;91;p104"/>
          <p:cNvSpPr>
            <a:spLocks noGrp="1"/>
          </p:cNvSpPr>
          <p:nvPr>
            <p:ph type="pic" idx="5"/>
          </p:nvPr>
        </p:nvSpPr>
        <p:spPr>
          <a:xfrm>
            <a:off x="9153144" y="2267712"/>
            <a:ext cx="2286000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92" name="Google Shape;92;p104"/>
          <p:cNvSpPr txBox="1">
            <a:spLocks noGrp="1"/>
          </p:cNvSpPr>
          <p:nvPr>
            <p:ph type="body" idx="1"/>
          </p:nvPr>
        </p:nvSpPr>
        <p:spPr>
          <a:xfrm>
            <a:off x="741363" y="4733925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04"/>
          <p:cNvSpPr txBox="1">
            <a:spLocks noGrp="1"/>
          </p:cNvSpPr>
          <p:nvPr>
            <p:ph type="body" idx="6"/>
          </p:nvPr>
        </p:nvSpPr>
        <p:spPr>
          <a:xfrm>
            <a:off x="740664" y="5343144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04"/>
          <p:cNvSpPr txBox="1">
            <a:spLocks noGrp="1"/>
          </p:cNvSpPr>
          <p:nvPr>
            <p:ph type="body" idx="7"/>
          </p:nvPr>
        </p:nvSpPr>
        <p:spPr>
          <a:xfrm>
            <a:off x="3538728" y="4733925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04"/>
          <p:cNvSpPr txBox="1">
            <a:spLocks noGrp="1"/>
          </p:cNvSpPr>
          <p:nvPr>
            <p:ph type="body" idx="8"/>
          </p:nvPr>
        </p:nvSpPr>
        <p:spPr>
          <a:xfrm>
            <a:off x="3538029" y="5343144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04"/>
          <p:cNvSpPr txBox="1">
            <a:spLocks noGrp="1"/>
          </p:cNvSpPr>
          <p:nvPr>
            <p:ph type="body" idx="9"/>
          </p:nvPr>
        </p:nvSpPr>
        <p:spPr>
          <a:xfrm>
            <a:off x="6367973" y="4733544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04"/>
          <p:cNvSpPr txBox="1">
            <a:spLocks noGrp="1"/>
          </p:cNvSpPr>
          <p:nvPr>
            <p:ph type="body" idx="13"/>
          </p:nvPr>
        </p:nvSpPr>
        <p:spPr>
          <a:xfrm>
            <a:off x="6367274" y="5342763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04"/>
          <p:cNvSpPr txBox="1">
            <a:spLocks noGrp="1"/>
          </p:cNvSpPr>
          <p:nvPr>
            <p:ph type="body" idx="14"/>
          </p:nvPr>
        </p:nvSpPr>
        <p:spPr>
          <a:xfrm>
            <a:off x="9164639" y="4737100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04"/>
          <p:cNvSpPr txBox="1">
            <a:spLocks noGrp="1"/>
          </p:cNvSpPr>
          <p:nvPr>
            <p:ph type="body" idx="15"/>
          </p:nvPr>
        </p:nvSpPr>
        <p:spPr>
          <a:xfrm>
            <a:off x="9163940" y="5346319"/>
            <a:ext cx="22860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0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0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5"/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>
            <a:gsLst>
              <a:gs pos="0">
                <a:srgbClr val="4D4EE6">
                  <a:alpha val="40000"/>
                </a:srgbClr>
              </a:gs>
              <a:gs pos="100000">
                <a:srgbClr val="F900A0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1;p95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  <a:defRPr sz="5200" b="0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95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116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4D9F9"/>
              </a:buClr>
              <a:buSzPts val="2560"/>
              <a:buFont typeface="Noto Sans Symbols"/>
              <a:buChar char="▪"/>
              <a:defRPr sz="32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7084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051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3" name="Google Shape;13;p9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4" name="Google Shape;14;p9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5" name="Google Shape;15;p9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22.png"/><Relationship Id="rId10" Type="http://schemas.openxmlformats.org/officeDocument/2006/relationships/image" Target="../media/image126.png"/><Relationship Id="rId4" Type="http://schemas.openxmlformats.org/officeDocument/2006/relationships/image" Target="../media/image121.png"/><Relationship Id="rId9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43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50.png"/><Relationship Id="rId10" Type="http://schemas.openxmlformats.org/officeDocument/2006/relationships/image" Target="../media/image154.png"/><Relationship Id="rId4" Type="http://schemas.openxmlformats.org/officeDocument/2006/relationships/image" Target="../media/image149.png"/><Relationship Id="rId9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"/>
          <p:cNvSpPr txBox="1"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</a:pPr>
            <a:r>
              <a:rPr lang="en-US"/>
              <a:t>Art across the whole school</a:t>
            </a:r>
            <a:endParaRPr/>
          </a:p>
        </p:txBody>
      </p:sp>
      <p:sp>
        <p:nvSpPr>
          <p:cNvPr id="175" name="Google Shape;175;p1"/>
          <p:cNvSpPr txBox="1">
            <a:spLocks noGrp="1"/>
          </p:cNvSpPr>
          <p:nvPr>
            <p:ph type="body" idx="1"/>
          </p:nvPr>
        </p:nvSpPr>
        <p:spPr>
          <a:xfrm>
            <a:off x="1527175" y="3600450"/>
            <a:ext cx="9144000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/>
              <a:t>Transform Trust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357" name="Google Shape;357;p1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358" name="Google Shape;358;p1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pSp>
        <p:nvGrpSpPr>
          <p:cNvPr id="359" name="Google Shape;359;p10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360" name="Google Shape;360;p10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6998" b="-36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999" r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0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8" name="Google Shape;368;p10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12999" b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0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7998" b="-7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0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37997" b="-3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384" name="Google Shape;384;p10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2</a:t>
            </a:r>
            <a:endParaRPr/>
          </a:p>
        </p:txBody>
      </p:sp>
      <p:sp>
        <p:nvSpPr>
          <p:cNvPr id="385" name="Google Shape;385;p10"/>
          <p:cNvSpPr/>
          <p:nvPr/>
        </p:nvSpPr>
        <p:spPr>
          <a:xfrm>
            <a:off x="567597" y="1247403"/>
            <a:ext cx="58947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Adrianne Walujo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86" name="Google Shape;386;p10"/>
          <p:cNvGrpSpPr/>
          <p:nvPr/>
        </p:nvGrpSpPr>
        <p:grpSpPr>
          <a:xfrm>
            <a:off x="689914" y="2465016"/>
            <a:ext cx="3377700" cy="3377700"/>
            <a:chOff x="612218" y="1908"/>
            <a:chExt cx="3377700" cy="3377700"/>
          </a:xfrm>
        </p:grpSpPr>
        <p:sp>
          <p:nvSpPr>
            <p:cNvPr id="387" name="Google Shape;387;p10"/>
            <p:cNvSpPr/>
            <p:nvPr/>
          </p:nvSpPr>
          <p:spPr>
            <a:xfrm>
              <a:off x="1908381" y="1298071"/>
              <a:ext cx="785374" cy="785374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 txBox="1"/>
            <p:nvPr/>
          </p:nvSpPr>
          <p:spPr>
            <a:xfrm>
              <a:off x="2023396" y="1413086"/>
              <a:ext cx="555344" cy="555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 rot="-5400000">
              <a:off x="2217740" y="1012051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 txBox="1"/>
            <p:nvPr/>
          </p:nvSpPr>
          <p:spPr>
            <a:xfrm rot="-5400000">
              <a:off x="2242738" y="1090454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1810209" y="1908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 txBox="1"/>
            <p:nvPr/>
          </p:nvSpPr>
          <p:spPr>
            <a:xfrm>
              <a:off x="1953978" y="145677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colour and pattern</a:t>
              </a:r>
              <a:endParaRPr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762933" y="1557244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0"/>
            <p:cNvSpPr txBox="1"/>
            <p:nvPr/>
          </p:nvSpPr>
          <p:spPr>
            <a:xfrm>
              <a:off x="2762933" y="1610649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3008200" y="1199899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0"/>
            <p:cNvSpPr txBox="1"/>
            <p:nvPr/>
          </p:nvSpPr>
          <p:spPr>
            <a:xfrm>
              <a:off x="3151969" y="1343668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Lines to show motion</a:t>
              </a: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 rot="5400000">
              <a:off x="2217740" y="2102437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0"/>
            <p:cNvSpPr txBox="1"/>
            <p:nvPr/>
          </p:nvSpPr>
          <p:spPr>
            <a:xfrm rot="5400000">
              <a:off x="2242738" y="2130844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1810209" y="2397890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 txBox="1"/>
            <p:nvPr/>
          </p:nvSpPr>
          <p:spPr>
            <a:xfrm>
              <a:off x="1953978" y="2541659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Some detail</a:t>
              </a: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 rot="10800000">
              <a:off x="1672547" y="1557244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 txBox="1"/>
            <p:nvPr/>
          </p:nvSpPr>
          <p:spPr>
            <a:xfrm>
              <a:off x="1722543" y="1610649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612218" y="1199899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 txBox="1"/>
            <p:nvPr/>
          </p:nvSpPr>
          <p:spPr>
            <a:xfrm>
              <a:off x="755987" y="1343668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Observational drawing</a:t>
              </a:r>
              <a:endParaRPr/>
            </a:p>
          </p:txBody>
        </p:sp>
      </p:grpSp>
      <p:sp>
        <p:nvSpPr>
          <p:cNvPr id="405" name="Google Shape;405;p10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406" name="Google Shape;40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48667" y="1480170"/>
            <a:ext cx="1381125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0"/>
          <p:cNvSpPr/>
          <p:nvPr/>
        </p:nvSpPr>
        <p:spPr>
          <a:xfrm rot="-1853872">
            <a:off x="5228" y="1173343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"/>
          <p:cNvSpPr txBox="1">
            <a:spLocks noGrp="1"/>
          </p:cNvSpPr>
          <p:nvPr>
            <p:ph type="body" idx="1"/>
          </p:nvPr>
        </p:nvSpPr>
        <p:spPr>
          <a:xfrm>
            <a:off x="839788" y="2560321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artists’ work is in a minimalist style.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Minimalist art is very simple.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Texture is the look and feel of a piece of art.</a:t>
            </a:r>
            <a:endParaRPr/>
          </a:p>
        </p:txBody>
      </p:sp>
      <p:sp>
        <p:nvSpPr>
          <p:cNvPr id="413" name="Google Shape;413;p11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dots and lines to demonstrate texture.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mark making techniques to show pattern.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different materials to draw and make preferences based upon their properties. (pencil, pens, highlighters, felt tips, chalk)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and understand key  vocabulary: line drawing, detail, texture, pattern.</a:t>
            </a:r>
            <a:endParaRPr/>
          </a:p>
        </p:txBody>
      </p:sp>
      <p:sp>
        <p:nvSpPr>
          <p:cNvPr id="414" name="Google Shape;414;p1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415" name="Google Shape;415;p1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416" name="Google Shape;416;p1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17" name="Google Shape;417;p11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418" name="Google Shape;418;p11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419" name="Google Shape;419;p11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425" name="Google Shape;425;p1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426" name="Google Shape;426;p1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pSp>
        <p:nvGrpSpPr>
          <p:cNvPr id="427" name="Google Shape;427;p12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428" name="Google Shape;428;p12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12999" r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2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2" name="Google Shape;432;p12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8999" r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2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2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2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6" name="Google Shape;436;p12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65996" b="-65994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2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2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2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0" name="Google Shape;440;p12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8999" b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2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2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2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4" name="Google Shape;444;p12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25997" r="-2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2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2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2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8" name="Google Shape;448;p12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4999" r="-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2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452" name="Google Shape;452;p12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3</a:t>
            </a:r>
            <a:endParaRPr/>
          </a:p>
        </p:txBody>
      </p:sp>
      <p:sp>
        <p:nvSpPr>
          <p:cNvPr id="453" name="Google Shape;453;p12"/>
          <p:cNvSpPr/>
          <p:nvPr/>
        </p:nvSpPr>
        <p:spPr>
          <a:xfrm>
            <a:off x="544595" y="1247402"/>
            <a:ext cx="454643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Edgar Degas</a:t>
            </a:r>
            <a:endParaRPr/>
          </a:p>
        </p:txBody>
      </p:sp>
      <p:grpSp>
        <p:nvGrpSpPr>
          <p:cNvPr id="454" name="Google Shape;454;p12"/>
          <p:cNvGrpSpPr/>
          <p:nvPr/>
        </p:nvGrpSpPr>
        <p:grpSpPr>
          <a:xfrm>
            <a:off x="689914" y="2465016"/>
            <a:ext cx="3377700" cy="3377700"/>
            <a:chOff x="612218" y="1908"/>
            <a:chExt cx="3377700" cy="3377700"/>
          </a:xfrm>
        </p:grpSpPr>
        <p:sp>
          <p:nvSpPr>
            <p:cNvPr id="455" name="Google Shape;455;p12"/>
            <p:cNvSpPr/>
            <p:nvPr/>
          </p:nvSpPr>
          <p:spPr>
            <a:xfrm>
              <a:off x="1908381" y="1298071"/>
              <a:ext cx="785374" cy="785374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2"/>
            <p:cNvSpPr txBox="1"/>
            <p:nvPr/>
          </p:nvSpPr>
          <p:spPr>
            <a:xfrm>
              <a:off x="2023396" y="1413086"/>
              <a:ext cx="555344" cy="555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457" name="Google Shape;457;p12"/>
            <p:cNvSpPr/>
            <p:nvPr/>
          </p:nvSpPr>
          <p:spPr>
            <a:xfrm rot="-5400000">
              <a:off x="2217740" y="1012051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2"/>
            <p:cNvSpPr txBox="1"/>
            <p:nvPr/>
          </p:nvSpPr>
          <p:spPr>
            <a:xfrm rot="-5400000">
              <a:off x="2242738" y="1090454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9" name="Google Shape;459;p12"/>
            <p:cNvSpPr/>
            <p:nvPr/>
          </p:nvSpPr>
          <p:spPr>
            <a:xfrm>
              <a:off x="1810209" y="1908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2"/>
            <p:cNvSpPr txBox="1"/>
            <p:nvPr/>
          </p:nvSpPr>
          <p:spPr>
            <a:xfrm>
              <a:off x="1953978" y="145677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marks to show shade</a:t>
              </a:r>
              <a:endParaRPr/>
            </a:p>
          </p:txBody>
        </p:sp>
        <p:sp>
          <p:nvSpPr>
            <p:cNvPr id="461" name="Google Shape;461;p12"/>
            <p:cNvSpPr/>
            <p:nvPr/>
          </p:nvSpPr>
          <p:spPr>
            <a:xfrm>
              <a:off x="2762933" y="1557244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2"/>
            <p:cNvSpPr txBox="1"/>
            <p:nvPr/>
          </p:nvSpPr>
          <p:spPr>
            <a:xfrm>
              <a:off x="2762933" y="1610649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3" name="Google Shape;463;p12"/>
            <p:cNvSpPr/>
            <p:nvPr/>
          </p:nvSpPr>
          <p:spPr>
            <a:xfrm>
              <a:off x="3008200" y="1199899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2"/>
            <p:cNvSpPr txBox="1"/>
            <p:nvPr/>
          </p:nvSpPr>
          <p:spPr>
            <a:xfrm>
              <a:off x="3151969" y="1343668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Many sketches of the same thing</a:t>
              </a:r>
              <a:endParaRPr/>
            </a:p>
          </p:txBody>
        </p:sp>
        <p:sp>
          <p:nvSpPr>
            <p:cNvPr id="465" name="Google Shape;465;p12"/>
            <p:cNvSpPr/>
            <p:nvPr/>
          </p:nvSpPr>
          <p:spPr>
            <a:xfrm rot="5400000">
              <a:off x="2217740" y="2102437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2"/>
            <p:cNvSpPr txBox="1"/>
            <p:nvPr/>
          </p:nvSpPr>
          <p:spPr>
            <a:xfrm rot="5400000">
              <a:off x="2242738" y="2130844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7" name="Google Shape;467;p12"/>
            <p:cNvSpPr/>
            <p:nvPr/>
          </p:nvSpPr>
          <p:spPr>
            <a:xfrm>
              <a:off x="1810209" y="2397890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2"/>
            <p:cNvSpPr txBox="1"/>
            <p:nvPr/>
          </p:nvSpPr>
          <p:spPr>
            <a:xfrm>
              <a:off x="1953978" y="2541659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Pick out important detail</a:t>
              </a:r>
              <a:endParaRPr/>
            </a:p>
          </p:txBody>
        </p:sp>
        <p:sp>
          <p:nvSpPr>
            <p:cNvPr id="469" name="Google Shape;469;p12"/>
            <p:cNvSpPr/>
            <p:nvPr/>
          </p:nvSpPr>
          <p:spPr>
            <a:xfrm rot="10800000">
              <a:off x="1672547" y="1557244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2"/>
            <p:cNvSpPr txBox="1"/>
            <p:nvPr/>
          </p:nvSpPr>
          <p:spPr>
            <a:xfrm>
              <a:off x="1722543" y="1610649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1" name="Google Shape;471;p12"/>
            <p:cNvSpPr/>
            <p:nvPr/>
          </p:nvSpPr>
          <p:spPr>
            <a:xfrm>
              <a:off x="612218" y="1199899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2"/>
            <p:cNvSpPr txBox="1"/>
            <p:nvPr/>
          </p:nvSpPr>
          <p:spPr>
            <a:xfrm>
              <a:off x="755987" y="1343668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Observational drawing of form</a:t>
              </a:r>
              <a:endParaRPr/>
            </a:p>
          </p:txBody>
        </p:sp>
      </p:grpSp>
      <p:sp>
        <p:nvSpPr>
          <p:cNvPr id="473" name="Google Shape;473;p12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474" name="Google Shape;474;p12" descr="A picture containing tex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91361" y="1476235"/>
            <a:ext cx="1102375" cy="138899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2"/>
          <p:cNvSpPr/>
          <p:nvPr/>
        </p:nvSpPr>
        <p:spPr>
          <a:xfrm rot="-1853872">
            <a:off x="-94013" y="1153711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sketch all the time so they can use the sketches in their paintings.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Impressionist artists create art that shows the impression of how things look to them.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Proportion is comparing the size of something to something else.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Shadow is a darker area of a piece of art where light has been blocked by an object.</a:t>
            </a:r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different materials to draw, (pencils, pastels and chalks)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pressure to show light and shadow.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mark making to support proportions  when drawing.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 portrait, light, dark, shadow, line, form, shape, outline.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Gather ideas by making observations.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493" name="Google Shape;493;p1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494" name="Google Shape;494;p1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grpSp>
        <p:nvGrpSpPr>
          <p:cNvPr id="495" name="Google Shape;495;p14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496" name="Google Shape;496;p14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18999" r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36998" r="-36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24998" b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520" name="Google Shape;520;p14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4</a:t>
            </a:r>
            <a:endParaRPr/>
          </a:p>
        </p:txBody>
      </p:sp>
      <p:sp>
        <p:nvSpPr>
          <p:cNvPr id="521" name="Google Shape;521;p14"/>
          <p:cNvSpPr/>
          <p:nvPr/>
        </p:nvSpPr>
        <p:spPr>
          <a:xfrm>
            <a:off x="291495" y="1174653"/>
            <a:ext cx="64469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Edward Ardizzone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522" name="Google Shape;522;p14"/>
          <p:cNvGrpSpPr/>
          <p:nvPr/>
        </p:nvGrpSpPr>
        <p:grpSpPr>
          <a:xfrm>
            <a:off x="689914" y="2465016"/>
            <a:ext cx="3377700" cy="3377700"/>
            <a:chOff x="612218" y="1908"/>
            <a:chExt cx="3377700" cy="3377700"/>
          </a:xfrm>
        </p:grpSpPr>
        <p:sp>
          <p:nvSpPr>
            <p:cNvPr id="523" name="Google Shape;523;p14"/>
            <p:cNvSpPr/>
            <p:nvPr/>
          </p:nvSpPr>
          <p:spPr>
            <a:xfrm>
              <a:off x="1908381" y="1298071"/>
              <a:ext cx="785374" cy="785374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 txBox="1"/>
            <p:nvPr/>
          </p:nvSpPr>
          <p:spPr>
            <a:xfrm>
              <a:off x="2023396" y="1413086"/>
              <a:ext cx="555344" cy="555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 rot="-5400000">
              <a:off x="2217740" y="1012051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 txBox="1"/>
            <p:nvPr/>
          </p:nvSpPr>
          <p:spPr>
            <a:xfrm rot="-5400000">
              <a:off x="2242738" y="1090454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1810209" y="1908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 txBox="1"/>
            <p:nvPr/>
          </p:nvSpPr>
          <p:spPr>
            <a:xfrm>
              <a:off x="1953978" y="145677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marks to show shade</a:t>
              </a: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2762933" y="1557244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 txBox="1"/>
            <p:nvPr/>
          </p:nvSpPr>
          <p:spPr>
            <a:xfrm>
              <a:off x="2762933" y="1610649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3008200" y="1199899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 txBox="1"/>
            <p:nvPr/>
          </p:nvSpPr>
          <p:spPr>
            <a:xfrm>
              <a:off x="3151969" y="1343668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The detail of the sketch</a:t>
              </a: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 rot="5400000">
              <a:off x="2217740" y="2102437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4"/>
            <p:cNvSpPr txBox="1"/>
            <p:nvPr/>
          </p:nvSpPr>
          <p:spPr>
            <a:xfrm rot="5400000">
              <a:off x="2242738" y="2130844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1810209" y="2397890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 txBox="1"/>
            <p:nvPr/>
          </p:nvSpPr>
          <p:spPr>
            <a:xfrm>
              <a:off x="1953978" y="2541659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Pick out important detail</a:t>
              </a: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 rot="10800000">
              <a:off x="1672547" y="1557244"/>
              <a:ext cx="166655" cy="2670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4"/>
            <p:cNvSpPr txBox="1"/>
            <p:nvPr/>
          </p:nvSpPr>
          <p:spPr>
            <a:xfrm>
              <a:off x="1722543" y="1610649"/>
              <a:ext cx="116659" cy="16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612218" y="1199899"/>
              <a:ext cx="981718" cy="98171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 txBox="1"/>
            <p:nvPr/>
          </p:nvSpPr>
          <p:spPr>
            <a:xfrm>
              <a:off x="755987" y="1343668"/>
              <a:ext cx="694180" cy="694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Observational drawing includes background</a:t>
              </a:r>
              <a:endParaRPr/>
            </a:p>
          </p:txBody>
        </p:sp>
      </p:grpSp>
      <p:sp>
        <p:nvSpPr>
          <p:cNvPr id="541" name="Google Shape;541;p14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542" name="Google Shape;542;p14" descr="A person sitting in a chair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62980" y="1497908"/>
            <a:ext cx="95250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4"/>
          <p:cNvSpPr/>
          <p:nvPr/>
        </p:nvSpPr>
        <p:spPr>
          <a:xfrm rot="-1853872">
            <a:off x="-136763" y="921740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5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add colour to a sketching style to make finished pieces of art.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Tone in drawing is the way that light falls on objects to create light and shadow.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549" name="Google Shape;549;p15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lines and texture to create shading with different grades of pencils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pressure to create different depths of shading.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Show tone using lines and texture.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  portrait, light, dark, tone, shadow, line, pattern, texture, form, tone</a:t>
            </a:r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551" name="Google Shape;551;p1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552" name="Google Shape;552;p1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53" name="Google Shape;553;p15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554" name="Google Shape;554;p15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555" name="Google Shape;555;p15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561" name="Google Shape;561;p1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grpSp>
        <p:nvGrpSpPr>
          <p:cNvPr id="563" name="Google Shape;563;p16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564" name="Google Shape;564;p16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50000" b="-50000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6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0994" b="-50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6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8999" b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6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2999" b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999" r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588" name="Google Shape;588;p16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5</a:t>
            </a:r>
            <a:endParaRPr/>
          </a:p>
        </p:txBody>
      </p:sp>
      <p:sp>
        <p:nvSpPr>
          <p:cNvPr id="589" name="Google Shape;589;p16"/>
          <p:cNvSpPr/>
          <p:nvPr/>
        </p:nvSpPr>
        <p:spPr>
          <a:xfrm>
            <a:off x="521655" y="1174653"/>
            <a:ext cx="59866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The art of Le Gun</a:t>
            </a:r>
            <a:endParaRPr/>
          </a:p>
        </p:txBody>
      </p:sp>
      <p:grpSp>
        <p:nvGrpSpPr>
          <p:cNvPr id="590" name="Google Shape;590;p16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591" name="Google Shape;591;p16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pattern</a:t>
              </a: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6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Surreal ideas</a:t>
              </a: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6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Intricate detail</a:t>
              </a: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6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6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line drawing</a:t>
              </a:r>
              <a:endParaRPr/>
            </a:p>
          </p:txBody>
        </p:sp>
      </p:grpSp>
      <p:sp>
        <p:nvSpPr>
          <p:cNvPr id="609" name="Google Shape;609;p16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610" name="Google Shape;610;p16" descr="A picture containing text, indoor, floor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82200" y="1462579"/>
            <a:ext cx="1520480" cy="1013653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16"/>
          <p:cNvSpPr/>
          <p:nvPr/>
        </p:nvSpPr>
        <p:spPr>
          <a:xfrm rot="-1853872">
            <a:off x="-46305" y="1031553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7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Surrealism is not real life, it is an artist trying to show a dreamlike world and just express themselves.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Perspective gives 2D drawings a 3D look.</a:t>
            </a:r>
            <a:endParaRPr/>
          </a:p>
        </p:txBody>
      </p:sp>
      <p:sp>
        <p:nvSpPr>
          <p:cNvPr id="617" name="Google Shape;617;p17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techniques to add shading and shadow (hatching and cross-hatching).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perspective in drawings.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Select the most appropriate tool for drawing (pencil, pen and ink)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vocabulary: line, texture, pattern, form, shape, tone, smudge, blend, mark, perspective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618" name="Google Shape;618;p1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619" name="Google Shape;619;p1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620" name="Google Shape;620;p1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21" name="Google Shape;621;p1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622" name="Google Shape;622;p17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623" name="Google Shape;623;p17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624" name="Google Shape;624;p17"/>
          <p:cNvSpPr txBox="1"/>
          <p:nvPr/>
        </p:nvSpPr>
        <p:spPr>
          <a:xfrm>
            <a:off x="836612" y="4718218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630" name="Google Shape;630;p1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631" name="Google Shape;631;p1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pSp>
        <p:nvGrpSpPr>
          <p:cNvPr id="632" name="Google Shape;632;p18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633" name="Google Shape;633;p18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53997" b="-53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8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8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999" r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8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8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10999" r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8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8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8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51998" b="-51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57" name="Google Shape;657;p18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6</a:t>
            </a:r>
            <a:endParaRPr/>
          </a:p>
        </p:txBody>
      </p:sp>
      <p:sp>
        <p:nvSpPr>
          <p:cNvPr id="658" name="Google Shape;658;p18"/>
          <p:cNvSpPr/>
          <p:nvPr/>
        </p:nvSpPr>
        <p:spPr>
          <a:xfrm>
            <a:off x="403844" y="1174653"/>
            <a:ext cx="629339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Leonardo da Vinci</a:t>
            </a:r>
            <a:endParaRPr/>
          </a:p>
        </p:txBody>
      </p:sp>
      <p:grpSp>
        <p:nvGrpSpPr>
          <p:cNvPr id="659" name="Google Shape;659;p18"/>
          <p:cNvGrpSpPr/>
          <p:nvPr/>
        </p:nvGrpSpPr>
        <p:grpSpPr>
          <a:xfrm>
            <a:off x="692876" y="2467978"/>
            <a:ext cx="3371775" cy="3371775"/>
            <a:chOff x="615180" y="4870"/>
            <a:chExt cx="3371775" cy="3371775"/>
          </a:xfrm>
        </p:grpSpPr>
        <p:sp>
          <p:nvSpPr>
            <p:cNvPr id="660" name="Google Shape;660;p18"/>
            <p:cNvSpPr/>
            <p:nvPr/>
          </p:nvSpPr>
          <p:spPr>
            <a:xfrm>
              <a:off x="1908072" y="1297762"/>
              <a:ext cx="785992" cy="78599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 txBox="1"/>
            <p:nvPr/>
          </p:nvSpPr>
          <p:spPr>
            <a:xfrm>
              <a:off x="2023178" y="1412868"/>
              <a:ext cx="555780" cy="555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 rot="-5400000">
              <a:off x="2217184" y="1010620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 txBox="1"/>
            <p:nvPr/>
          </p:nvSpPr>
          <p:spPr>
            <a:xfrm rot="-5400000">
              <a:off x="2242349" y="1089232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1812893" y="4870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 txBox="1"/>
            <p:nvPr/>
          </p:nvSpPr>
          <p:spPr>
            <a:xfrm>
              <a:off x="1955876" y="147853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venir"/>
                <a:buNone/>
              </a:pPr>
              <a:endPara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2763703" y="1557139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 txBox="1"/>
            <p:nvPr/>
          </p:nvSpPr>
          <p:spPr>
            <a:xfrm>
              <a:off x="2763703" y="1610586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3010606" y="1202583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 txBox="1"/>
            <p:nvPr/>
          </p:nvSpPr>
          <p:spPr>
            <a:xfrm>
              <a:off x="3153589" y="1345566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Proportion and perspective</a:t>
              </a: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 rot="5400000">
              <a:off x="2217184" y="2103658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 txBox="1"/>
            <p:nvPr/>
          </p:nvSpPr>
          <p:spPr>
            <a:xfrm rot="5400000">
              <a:off x="2242349" y="2131940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812893" y="2400296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 txBox="1"/>
            <p:nvPr/>
          </p:nvSpPr>
          <p:spPr>
            <a:xfrm>
              <a:off x="1955876" y="2543279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Intricate detail</a:t>
              </a: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 rot="10800000">
              <a:off x="1670665" y="1557139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 txBox="1"/>
            <p:nvPr/>
          </p:nvSpPr>
          <p:spPr>
            <a:xfrm>
              <a:off x="1720995" y="1610586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5180" y="1202583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 txBox="1"/>
            <p:nvPr/>
          </p:nvSpPr>
          <p:spPr>
            <a:xfrm>
              <a:off x="758163" y="1345566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shading</a:t>
              </a:r>
              <a:endParaRPr/>
            </a:p>
          </p:txBody>
        </p:sp>
      </p:grpSp>
      <p:sp>
        <p:nvSpPr>
          <p:cNvPr id="678" name="Google Shape;678;p18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679" name="Google Shape;679;p18" descr="A painting of a person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84630" y="1397372"/>
            <a:ext cx="709199" cy="1065736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8"/>
          <p:cNvSpPr/>
          <p:nvPr/>
        </p:nvSpPr>
        <p:spPr>
          <a:xfrm rot="-1853872">
            <a:off x="-94013" y="941250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9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sketches are very accurate using correct proportions and anatomy.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Anatomical drawings are very precise drawings of the human body. </a:t>
            </a:r>
            <a:endParaRPr/>
          </a:p>
        </p:txBody>
      </p:sp>
      <p:sp>
        <p:nvSpPr>
          <p:cNvPr id="686" name="Google Shape;686;p19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techniques to add effects – scumble, smudge, blend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Depict movement in drawings.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space to plan my drawings.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tools and media selecting the most appropriate.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vocabulary: line, texture, pattern, form, shape, tone, smudge, blend, mark, spacial awareness</a:t>
            </a:r>
            <a:endParaRPr/>
          </a:p>
        </p:txBody>
      </p:sp>
      <p:sp>
        <p:nvSpPr>
          <p:cNvPr id="687" name="Google Shape;687;p1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688" name="Google Shape;688;p1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689" name="Google Shape;689;p1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690" name="Google Shape;690;p1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691" name="Google Shape;691;p19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692" name="Google Shape;692;p19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693" name="Google Shape;693;p19"/>
          <p:cNvSpPr txBox="1"/>
          <p:nvPr/>
        </p:nvSpPr>
        <p:spPr>
          <a:xfrm>
            <a:off x="827084" y="5253650"/>
            <a:ext cx="5157787" cy="1027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Intent</a:t>
            </a:r>
            <a:endParaRPr/>
          </a:p>
        </p:txBody>
      </p:sp>
      <p:sp>
        <p:nvSpPr>
          <p:cNvPr id="181" name="Google Shape;181;p2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60"/>
              <a:buFont typeface="Noto Sans Symbols"/>
              <a:buChar char="▪"/>
            </a:pPr>
            <a:r>
              <a:rPr lang="en-US"/>
              <a:t>To inspire children to achieve their creative potential through using experimentation to find their artistic voice.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60"/>
              <a:buFont typeface="Noto Sans Symbols"/>
              <a:buChar char="▪"/>
            </a:pPr>
            <a:r>
              <a:rPr lang="en-US"/>
              <a:t>Children will be able to draw on their knowledge of artists, art forms, materials and media to achieve this. </a:t>
            </a:r>
            <a:endParaRPr/>
          </a:p>
        </p:txBody>
      </p:sp>
      <p:sp>
        <p:nvSpPr>
          <p:cNvPr id="182" name="Google Shape;182;p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83" name="Google Shape;183;p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84" name="Google Shape;184;p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0"/>
          <p:cNvSpPr txBox="1">
            <a:spLocks noGrp="1"/>
          </p:cNvSpPr>
          <p:nvPr>
            <p:ph type="ctrTitle"/>
          </p:nvPr>
        </p:nvSpPr>
        <p:spPr>
          <a:xfrm>
            <a:off x="838470" y="35118"/>
            <a:ext cx="53226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</a:pPr>
            <a:r>
              <a:rPr lang="en-US" dirty="0">
                <a:solidFill>
                  <a:schemeClr val="tx1"/>
                </a:solidFill>
              </a:rPr>
              <a:t>Painting and </a:t>
            </a:r>
            <a:r>
              <a:rPr lang="en-US" dirty="0" err="1">
                <a:solidFill>
                  <a:schemeClr val="tx1"/>
                </a:solidFill>
              </a:rPr>
              <a:t>Colour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99" name="Google Shape;699;p20"/>
          <p:cNvSpPr txBox="1">
            <a:spLocks noGrp="1"/>
          </p:cNvSpPr>
          <p:nvPr>
            <p:ph type="body" idx="1"/>
          </p:nvPr>
        </p:nvSpPr>
        <p:spPr>
          <a:xfrm>
            <a:off x="838200" y="3600450"/>
            <a:ext cx="5322888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/>
              <a:t>Threads</a:t>
            </a:r>
            <a:endParaRPr/>
          </a:p>
          <a:p>
            <a:pPr marL="457200" lvl="0" indent="-457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lang="en-US"/>
              <a:t>Portrait</a:t>
            </a:r>
            <a:endParaRPr/>
          </a:p>
          <a:p>
            <a:pPr marL="457200" lvl="0" indent="-457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Arial"/>
              <a:buChar char="•"/>
            </a:pPr>
            <a:r>
              <a:rPr lang="en-US"/>
              <a:t>Landscape</a:t>
            </a:r>
            <a:endParaRPr/>
          </a:p>
        </p:txBody>
      </p:sp>
      <p:pic>
        <p:nvPicPr>
          <p:cNvPr id="700" name="Google Shape;700;p20" descr="Photo of the tips of colored pencil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84848" y="905256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701" name="Google Shape;701;p20" descr="Photo of crayons &#10;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84848" y="3520440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707" name="Google Shape;707;p2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708" name="Google Shape;708;p2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grpSp>
        <p:nvGrpSpPr>
          <p:cNvPr id="709" name="Google Shape;709;p21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710" name="Google Shape;710;p21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0997" b="-30995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1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0999" b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1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36998" b="-36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1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999" r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1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6997" b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1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56997" b="-56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1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734" name="Google Shape;734;p21"/>
          <p:cNvSpPr/>
          <p:nvPr/>
        </p:nvSpPr>
        <p:spPr>
          <a:xfrm>
            <a:off x="468563" y="450069"/>
            <a:ext cx="38204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Early Years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5" name="Google Shape;735;p21"/>
          <p:cNvSpPr/>
          <p:nvPr/>
        </p:nvSpPr>
        <p:spPr>
          <a:xfrm>
            <a:off x="626816" y="1496484"/>
            <a:ext cx="26928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Picasso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736" name="Google Shape;736;p21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737" name="Google Shape;737;p21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1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1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Paint texture</a:t>
              </a:r>
              <a:endParaRPr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Primary colours</a:t>
              </a: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Facial features</a:t>
              </a: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Mixing colours</a:t>
              </a:r>
              <a:endParaRPr/>
            </a:p>
          </p:txBody>
        </p:sp>
      </p:grpSp>
      <p:sp>
        <p:nvSpPr>
          <p:cNvPr id="755" name="Google Shape;755;p21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756" name="Google Shape;756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51480" y="1519948"/>
            <a:ext cx="775500" cy="1156069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21"/>
          <p:cNvSpPr/>
          <p:nvPr/>
        </p:nvSpPr>
        <p:spPr>
          <a:xfrm rot="-1853872">
            <a:off x="-85754" y="1465719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2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The primary colours are red, blue and yellow.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portrait is a picture of someone, usually just their head and shoulders.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Cubism is a type of art that creates pictures showing things from different angles all in one go.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763" name="Google Shape;763;p22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Hold a paintbrush correctly.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Create simple representations of people using paint.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Explore what happens when I mix colours.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Talk about what I have painted.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Explore changing the texture of paint.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764" name="Google Shape;764;p2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765" name="Google Shape;765;p2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766" name="Google Shape;766;p2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767" name="Google Shape;767;p2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768" name="Google Shape;768;p22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769" name="Google Shape;769;p22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775" name="Google Shape;775;p2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776" name="Google Shape;776;p2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grpSp>
        <p:nvGrpSpPr>
          <p:cNvPr id="777" name="Google Shape;777;p23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778" name="Google Shape;778;p23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12999" b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2" name="Google Shape;782;p23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4999" r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15999" b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1999" b="-11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3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3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2999" r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3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8" name="Google Shape;798;p23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8999" b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3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3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3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802" name="Google Shape;802;p23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1</a:t>
            </a:r>
            <a:endParaRPr/>
          </a:p>
        </p:txBody>
      </p:sp>
      <p:sp>
        <p:nvSpPr>
          <p:cNvPr id="803" name="Google Shape;803;p23"/>
          <p:cNvSpPr/>
          <p:nvPr/>
        </p:nvSpPr>
        <p:spPr>
          <a:xfrm>
            <a:off x="593035" y="1276419"/>
            <a:ext cx="38895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Etal Adnan</a:t>
            </a:r>
            <a:endParaRPr/>
          </a:p>
        </p:txBody>
      </p:sp>
      <p:grpSp>
        <p:nvGrpSpPr>
          <p:cNvPr id="804" name="Google Shape;804;p23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805" name="Google Shape;805;p23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3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807" name="Google Shape;807;p23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3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09" name="Google Shape;809;p23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3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Warm and cold colours</a:t>
              </a:r>
              <a:endParaRPr/>
            </a:p>
          </p:txBody>
        </p:sp>
        <p:sp>
          <p:nvSpPr>
            <p:cNvPr id="811" name="Google Shape;811;p23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3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13" name="Google Shape;813;p23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3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Landscape</a:t>
              </a:r>
              <a:endParaRPr/>
            </a:p>
          </p:txBody>
        </p:sp>
        <p:sp>
          <p:nvSpPr>
            <p:cNvPr id="815" name="Google Shape;815;p23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3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17" name="Google Shape;817;p23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3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Painting tools</a:t>
              </a:r>
              <a:endParaRPr/>
            </a:p>
          </p:txBody>
        </p:sp>
        <p:sp>
          <p:nvSpPr>
            <p:cNvPr id="819" name="Google Shape;819;p23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3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21" name="Google Shape;821;p23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3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Secondary colours</a:t>
              </a:r>
              <a:endParaRPr/>
            </a:p>
          </p:txBody>
        </p:sp>
      </p:grpSp>
      <p:sp>
        <p:nvSpPr>
          <p:cNvPr id="823" name="Google Shape;823;p23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824" name="Google Shape;824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36054" y="1493710"/>
            <a:ext cx="1206352" cy="839472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23"/>
          <p:cNvSpPr/>
          <p:nvPr/>
        </p:nvSpPr>
        <p:spPr>
          <a:xfrm rot="-1853872">
            <a:off x="-65845" y="1196876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4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The secondary colours are green, orange and purple.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Secondary colours are made by mixing primary colours.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landscape is a picture of an area of land or water.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Expressionist artists create art that isn’t realistic, it shows the artists feelings. </a:t>
            </a:r>
            <a:endParaRPr/>
          </a:p>
        </p:txBody>
      </p:sp>
      <p:sp>
        <p:nvSpPr>
          <p:cNvPr id="831" name="Google Shape;831;p24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Experiment with different brushes and other painting tools. (paintbrush, spatula, sponge)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Mix primary colours to make secondary colours.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Identify which colours are warm and which are cool.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Use key vocabulary to demonstrate knowledge and understanding in this strand: primary colours, secondary colours, warm colours, cool colours, brushstroke.</a:t>
            </a:r>
            <a:endParaRPr/>
          </a:p>
          <a:p>
            <a:pPr marL="457200" lvl="0" indent="-144018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None/>
            </a:pPr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843" name="Google Shape;843;p2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844" name="Google Shape;844;p2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grpSp>
        <p:nvGrpSpPr>
          <p:cNvPr id="845" name="Google Shape;845;p25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846" name="Google Shape;846;p25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16997" b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5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5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5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5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5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5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54" name="Google Shape;854;p25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14999" b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5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5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5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58" name="Google Shape;858;p25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14999" r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5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5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5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9999" r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5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5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5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54994" b="-54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5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5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870" name="Google Shape;870;p25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2</a:t>
            </a:r>
            <a:endParaRPr/>
          </a:p>
        </p:txBody>
      </p:sp>
      <p:sp>
        <p:nvSpPr>
          <p:cNvPr id="871" name="Google Shape;871;p25"/>
          <p:cNvSpPr/>
          <p:nvPr/>
        </p:nvSpPr>
        <p:spPr>
          <a:xfrm>
            <a:off x="593035" y="1204109"/>
            <a:ext cx="34033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L S Lowry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872" name="Google Shape;872;p25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873" name="Google Shape;873;p25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5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875" name="Google Shape;875;p25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5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Paint types</a:t>
              </a: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Tints and shades</a:t>
              </a: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Shapes </a:t>
              </a: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Simple figures</a:t>
              </a:r>
              <a:endParaRPr/>
            </a:p>
          </p:txBody>
        </p:sp>
      </p:grpSp>
      <p:sp>
        <p:nvSpPr>
          <p:cNvPr id="891" name="Google Shape;891;p25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892" name="Google Shape;892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51073" y="1484501"/>
            <a:ext cx="976313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25"/>
          <p:cNvSpPr/>
          <p:nvPr/>
        </p:nvSpPr>
        <p:spPr>
          <a:xfrm rot="-1853872">
            <a:off x="-65028" y="1046281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6"/>
          <p:cNvSpPr txBox="1">
            <a:spLocks noGrp="1"/>
          </p:cNvSpPr>
          <p:nvPr>
            <p:ph type="body" idx="1"/>
          </p:nvPr>
        </p:nvSpPr>
        <p:spPr>
          <a:xfrm>
            <a:off x="839788" y="2560321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A tint of a colour is when we add white to a colour to make it lighter.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A shade of a colour is when we add black to a colour to make it darker.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Landscapes can have people in them but the focus of the picture is the land or water.</a:t>
            </a:r>
            <a:endParaRPr/>
          </a:p>
        </p:txBody>
      </p:sp>
      <p:sp>
        <p:nvSpPr>
          <p:cNvPr id="899" name="Google Shape;899;p26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Place primary and secondary colours on a colour wheel.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Experiment with paints - acrylic paint, watercolours.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Add white and black to precisely alter tints and shades.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 to demonstrate knowledge and understanding in this strand: watercolour wash, acrylic, tint, shade</a:t>
            </a:r>
            <a:endParaRPr/>
          </a:p>
        </p:txBody>
      </p:sp>
      <p:sp>
        <p:nvSpPr>
          <p:cNvPr id="900" name="Google Shape;900;p2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901" name="Google Shape;901;p2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902" name="Google Shape;902;p2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903" name="Google Shape;903;p26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904" name="Google Shape;904;p26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905" name="Google Shape;905;p26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906" name="Google Shape;906;p26"/>
          <p:cNvSpPr txBox="1"/>
          <p:nvPr/>
        </p:nvSpPr>
        <p:spPr>
          <a:xfrm>
            <a:off x="836612" y="4718218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2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912" name="Google Shape;912;p2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913" name="Google Shape;913;p2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grpSp>
        <p:nvGrpSpPr>
          <p:cNvPr id="914" name="Google Shape;914;p27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915" name="Google Shape;915;p27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53997" b="-53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20998" b="-20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2996" b="-52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8999" b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3997" b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57992" b="-57994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939" name="Google Shape;939;p27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3</a:t>
            </a:r>
            <a:endParaRPr/>
          </a:p>
        </p:txBody>
      </p:sp>
      <p:sp>
        <p:nvSpPr>
          <p:cNvPr id="940" name="Google Shape;940;p27"/>
          <p:cNvSpPr/>
          <p:nvPr/>
        </p:nvSpPr>
        <p:spPr>
          <a:xfrm>
            <a:off x="467406" y="1094297"/>
            <a:ext cx="62279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Vincent van Gogh</a:t>
            </a:r>
            <a:endParaRPr/>
          </a:p>
        </p:txBody>
      </p:sp>
      <p:grpSp>
        <p:nvGrpSpPr>
          <p:cNvPr id="941" name="Google Shape;941;p27"/>
          <p:cNvGrpSpPr/>
          <p:nvPr/>
        </p:nvGrpSpPr>
        <p:grpSpPr>
          <a:xfrm>
            <a:off x="693921" y="2469023"/>
            <a:ext cx="3369685" cy="3369685"/>
            <a:chOff x="616225" y="5915"/>
            <a:chExt cx="3369685" cy="3369685"/>
          </a:xfrm>
        </p:grpSpPr>
        <p:sp>
          <p:nvSpPr>
            <p:cNvPr id="942" name="Google Shape;942;p27"/>
            <p:cNvSpPr/>
            <p:nvPr/>
          </p:nvSpPr>
          <p:spPr>
            <a:xfrm>
              <a:off x="1908311" y="1298001"/>
              <a:ext cx="785514" cy="785514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 txBox="1"/>
            <p:nvPr/>
          </p:nvSpPr>
          <p:spPr>
            <a:xfrm>
              <a:off x="2023347" y="1413037"/>
              <a:ext cx="555442" cy="555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-5400000">
              <a:off x="2217241" y="1011044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 txBox="1"/>
            <p:nvPr/>
          </p:nvSpPr>
          <p:spPr>
            <a:xfrm rot="-5400000">
              <a:off x="2242389" y="1089607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1813190" y="5915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 txBox="1"/>
            <p:nvPr/>
          </p:nvSpPr>
          <p:spPr>
            <a:xfrm>
              <a:off x="1956086" y="148811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Texture</a:t>
              </a: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2763418" y="1557220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7"/>
            <p:cNvSpPr txBox="1"/>
            <p:nvPr/>
          </p:nvSpPr>
          <p:spPr>
            <a:xfrm>
              <a:off x="2763418" y="1610635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3010154" y="1202880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 txBox="1"/>
            <p:nvPr/>
          </p:nvSpPr>
          <p:spPr>
            <a:xfrm>
              <a:off x="3153050" y="1345776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Layering</a:t>
              </a: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 rot="5400000">
              <a:off x="2217241" y="2103397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 txBox="1"/>
            <p:nvPr/>
          </p:nvSpPr>
          <p:spPr>
            <a:xfrm rot="5400000">
              <a:off x="2242389" y="2131664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1813190" y="2399844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 txBox="1"/>
            <p:nvPr/>
          </p:nvSpPr>
          <p:spPr>
            <a:xfrm>
              <a:off x="1956086" y="2542740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Background</a:t>
              </a: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 rot="10800000">
              <a:off x="1671064" y="1557220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 txBox="1"/>
            <p:nvPr/>
          </p:nvSpPr>
          <p:spPr>
            <a:xfrm>
              <a:off x="1721360" y="1610635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616225" y="1202880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 txBox="1"/>
            <p:nvPr/>
          </p:nvSpPr>
          <p:spPr>
            <a:xfrm>
              <a:off x="759121" y="1345776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Paint effects</a:t>
              </a:r>
              <a:endParaRPr/>
            </a:p>
          </p:txBody>
        </p:sp>
      </p:grpSp>
      <p:sp>
        <p:nvSpPr>
          <p:cNvPr id="960" name="Google Shape;960;p27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961" name="Google Shape;961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19176" y="1447827"/>
            <a:ext cx="1040108" cy="865195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27"/>
          <p:cNvSpPr/>
          <p:nvPr/>
        </p:nvSpPr>
        <p:spPr>
          <a:xfrm rot="-1853872">
            <a:off x="-136765" y="941250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8"/>
          <p:cNvSpPr txBox="1">
            <a:spLocks noGrp="1"/>
          </p:cNvSpPr>
          <p:nvPr>
            <p:ph type="body" idx="1"/>
          </p:nvPr>
        </p:nvSpPr>
        <p:spPr>
          <a:xfrm>
            <a:off x="839788" y="2560321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40"/>
              <a:buChar char="▪"/>
            </a:pPr>
            <a:r>
              <a:rPr lang="en-US"/>
              <a:t>A hue is a colour which has not had anything added to it to make it a tint or shade. 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self portrait is when an artist paints themselves.</a:t>
            </a:r>
            <a:endParaRPr/>
          </a:p>
        </p:txBody>
      </p:sp>
      <p:sp>
        <p:nvSpPr>
          <p:cNvPr id="968" name="Google Shape;968;p28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Choose brushes to use with paint type and create shape and texture.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Mix colours effectively when using watercolour to create the hue and depth of colour.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Understand the paint can be layered to create a depth of colour.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Consider what to do in a painting’s background.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Use key vocabulary - hue, depth, background</a:t>
            </a:r>
            <a:endParaRPr/>
          </a:p>
          <a:p>
            <a:pPr marL="457200" lvl="0" indent="-144018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None/>
            </a:pPr>
            <a:endParaRPr/>
          </a:p>
        </p:txBody>
      </p:sp>
      <p:sp>
        <p:nvSpPr>
          <p:cNvPr id="969" name="Google Shape;969;p2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970" name="Google Shape;970;p2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971" name="Google Shape;971;p2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972" name="Google Shape;972;p28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973" name="Google Shape;973;p28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974" name="Google Shape;974;p28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975" name="Google Shape;975;p28"/>
          <p:cNvSpPr txBox="1"/>
          <p:nvPr/>
        </p:nvSpPr>
        <p:spPr>
          <a:xfrm>
            <a:off x="836612" y="4718218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981" name="Google Shape;981;p2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982" name="Google Shape;982;p2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grpSp>
        <p:nvGrpSpPr>
          <p:cNvPr id="983" name="Google Shape;983;p29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984" name="Google Shape;984;p29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15999" b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9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88" name="Google Shape;988;p29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5999" r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2999" b="-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7999" b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9999" b="-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008" name="Google Shape;1008;p29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4</a:t>
            </a:r>
            <a:endParaRPr/>
          </a:p>
        </p:txBody>
      </p:sp>
      <p:sp>
        <p:nvSpPr>
          <p:cNvPr id="1009" name="Google Shape;1009;p29"/>
          <p:cNvSpPr/>
          <p:nvPr/>
        </p:nvSpPr>
        <p:spPr>
          <a:xfrm>
            <a:off x="410306" y="1174653"/>
            <a:ext cx="53799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David Hockney</a:t>
            </a:r>
            <a:endParaRPr/>
          </a:p>
        </p:txBody>
      </p:sp>
      <p:grpSp>
        <p:nvGrpSpPr>
          <p:cNvPr id="1010" name="Google Shape;1010;p29"/>
          <p:cNvGrpSpPr/>
          <p:nvPr/>
        </p:nvGrpSpPr>
        <p:grpSpPr>
          <a:xfrm>
            <a:off x="693921" y="2469023"/>
            <a:ext cx="3369685" cy="3369685"/>
            <a:chOff x="616225" y="5915"/>
            <a:chExt cx="3369685" cy="3369685"/>
          </a:xfrm>
        </p:grpSpPr>
        <p:sp>
          <p:nvSpPr>
            <p:cNvPr id="1011" name="Google Shape;1011;p29"/>
            <p:cNvSpPr/>
            <p:nvPr/>
          </p:nvSpPr>
          <p:spPr>
            <a:xfrm>
              <a:off x="1908311" y="1298001"/>
              <a:ext cx="785514" cy="785514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9"/>
            <p:cNvSpPr txBox="1"/>
            <p:nvPr/>
          </p:nvSpPr>
          <p:spPr>
            <a:xfrm>
              <a:off x="2023347" y="1413037"/>
              <a:ext cx="555442" cy="555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013" name="Google Shape;1013;p29"/>
            <p:cNvSpPr/>
            <p:nvPr/>
          </p:nvSpPr>
          <p:spPr>
            <a:xfrm rot="-5400000">
              <a:off x="2217241" y="1011044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 txBox="1"/>
            <p:nvPr/>
          </p:nvSpPr>
          <p:spPr>
            <a:xfrm rot="-5400000">
              <a:off x="2242389" y="1089607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1813190" y="5915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 txBox="1"/>
            <p:nvPr/>
          </p:nvSpPr>
          <p:spPr>
            <a:xfrm>
              <a:off x="1956086" y="148811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Background</a:t>
              </a:r>
              <a:endParaRPr/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2763418" y="1557220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9"/>
            <p:cNvSpPr txBox="1"/>
            <p:nvPr/>
          </p:nvSpPr>
          <p:spPr>
            <a:xfrm>
              <a:off x="2763418" y="1610635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3010154" y="1202880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9"/>
            <p:cNvSpPr txBox="1"/>
            <p:nvPr/>
          </p:nvSpPr>
          <p:spPr>
            <a:xfrm>
              <a:off x="3153050" y="1345776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Middle ground </a:t>
              </a:r>
              <a:endParaRPr/>
            </a:p>
          </p:txBody>
        </p:sp>
        <p:sp>
          <p:nvSpPr>
            <p:cNvPr id="1021" name="Google Shape;1021;p29"/>
            <p:cNvSpPr/>
            <p:nvPr/>
          </p:nvSpPr>
          <p:spPr>
            <a:xfrm rot="5400000">
              <a:off x="2217241" y="2103397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9"/>
            <p:cNvSpPr txBox="1"/>
            <p:nvPr/>
          </p:nvSpPr>
          <p:spPr>
            <a:xfrm rot="5400000">
              <a:off x="2242389" y="2131664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1813190" y="2399844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9"/>
            <p:cNvSpPr txBox="1"/>
            <p:nvPr/>
          </p:nvSpPr>
          <p:spPr>
            <a:xfrm>
              <a:off x="1956086" y="2542740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Foreround</a:t>
              </a:r>
              <a:endPara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 rot="10800000">
              <a:off x="1671064" y="1557220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 txBox="1"/>
            <p:nvPr/>
          </p:nvSpPr>
          <p:spPr>
            <a:xfrm>
              <a:off x="1721360" y="1610635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616225" y="1202880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9"/>
            <p:cNvSpPr txBox="1"/>
            <p:nvPr/>
          </p:nvSpPr>
          <p:spPr>
            <a:xfrm>
              <a:off x="759121" y="1345776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Vocabulary</a:t>
              </a:r>
              <a:endParaRPr/>
            </a:p>
          </p:txBody>
        </p:sp>
      </p:grpSp>
      <p:sp>
        <p:nvSpPr>
          <p:cNvPr id="1029" name="Google Shape;1029;p29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1030" name="Google Shape;1030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58715" y="1455555"/>
            <a:ext cx="961029" cy="856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29"/>
          <p:cNvSpPr/>
          <p:nvPr/>
        </p:nvSpPr>
        <p:spPr>
          <a:xfrm rot="-1853872">
            <a:off x="-104248" y="987175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Implementation</a:t>
            </a:r>
            <a:endParaRPr/>
          </a:p>
        </p:txBody>
      </p:sp>
      <p:sp>
        <p:nvSpPr>
          <p:cNvPr id="190" name="Google Shape;190;p3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60"/>
              <a:buFont typeface="Noto Sans Symbols"/>
              <a:buChar char="▪"/>
            </a:pPr>
            <a:r>
              <a:rPr lang="en-US"/>
              <a:t>Work will be progressive and follow elements across the whole school from EYFS to Year 6.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60"/>
              <a:buFont typeface="Noto Sans Symbols"/>
              <a:buChar char="▪"/>
            </a:pPr>
            <a:r>
              <a:rPr lang="en-US"/>
              <a:t>Units of work will follow a set structure which allows children the opportunity to recall prior knowledge, build on that knowledge, practice set pieces explicitly, discover an artist’s work and find their artistic voice.</a:t>
            </a:r>
            <a:endParaRPr/>
          </a:p>
        </p:txBody>
      </p:sp>
      <p:sp>
        <p:nvSpPr>
          <p:cNvPr id="191" name="Google Shape;191;p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92" name="Google Shape;192;p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93" name="Google Shape;193;p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0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Paintings can be split into foreground (at the front), middle ground and background.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landscapes are imaginative and not very realistic. </a:t>
            </a:r>
            <a:endParaRPr/>
          </a:p>
        </p:txBody>
      </p:sp>
      <p:sp>
        <p:nvSpPr>
          <p:cNvPr id="1037" name="Google Shape;1037;p30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Choose brushes to use with paint type and use varied brush techniques to create shapes, textures, patterns and lines.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Mix colours effectively using watercolours and acrylics using the correct language, tint, shade, primary and secondary.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Lighten or darken colours using both black and white but also yellow and blue.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vocabulary: foreground, middle ground, background.</a:t>
            </a:r>
            <a:endParaRPr/>
          </a:p>
        </p:txBody>
      </p:sp>
      <p:sp>
        <p:nvSpPr>
          <p:cNvPr id="1038" name="Google Shape;1038;p3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039" name="Google Shape;1039;p3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040" name="Google Shape;1040;p3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1041" name="Google Shape;1041;p30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042" name="Google Shape;1042;p30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043" name="Google Shape;1043;p30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1044" name="Google Shape;1044;p30"/>
          <p:cNvSpPr txBox="1"/>
          <p:nvPr/>
        </p:nvSpPr>
        <p:spPr>
          <a:xfrm>
            <a:off x="836612" y="4718218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050" name="Google Shape;1050;p3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051" name="Google Shape;1051;p3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grpSp>
        <p:nvGrpSpPr>
          <p:cNvPr id="1052" name="Google Shape;1052;p31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053" name="Google Shape;1053;p31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999" b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3997" b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10999" b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1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13997" r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1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0999" r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1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1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077" name="Google Shape;1077;p31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5</a:t>
            </a:r>
            <a:endParaRPr/>
          </a:p>
        </p:txBody>
      </p:sp>
      <p:sp>
        <p:nvSpPr>
          <p:cNvPr id="1078" name="Google Shape;1078;p31"/>
          <p:cNvSpPr/>
          <p:nvPr/>
        </p:nvSpPr>
        <p:spPr>
          <a:xfrm>
            <a:off x="423164" y="1174653"/>
            <a:ext cx="46052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Amy Bennett</a:t>
            </a:r>
            <a:endParaRPr/>
          </a:p>
        </p:txBody>
      </p:sp>
      <p:grpSp>
        <p:nvGrpSpPr>
          <p:cNvPr id="1079" name="Google Shape;1079;p31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080" name="Google Shape;1080;p31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1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84" name="Google Shape;1084;p31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1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Colour palette</a:t>
              </a:r>
              <a:endParaRPr/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1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88" name="Google Shape;1088;p31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1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Details</a:t>
              </a:r>
              <a:endParaRPr/>
            </a:p>
          </p:txBody>
        </p:sp>
        <p:sp>
          <p:nvSpPr>
            <p:cNvPr id="1090" name="Google Shape;1090;p31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1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92" name="Google Shape;1092;p31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1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Hues of one colour</a:t>
              </a:r>
              <a:endParaRPr/>
            </a:p>
          </p:txBody>
        </p:sp>
        <p:sp>
          <p:nvSpPr>
            <p:cNvPr id="1094" name="Google Shape;1094;p31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1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96" name="Google Shape;1096;p31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1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098" name="Google Shape;1098;p31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1099" name="Google Shape;1099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8026" y="1476260"/>
            <a:ext cx="1182408" cy="717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31"/>
          <p:cNvSpPr/>
          <p:nvPr/>
        </p:nvSpPr>
        <p:spPr>
          <a:xfrm rot="-1853872">
            <a:off x="-13598" y="1031554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32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landscapes are very realistic and show exactly what the artist could see.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colour palette is the range of colours an artist uses in their work. These are the only colours you will see in their paintings.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tone of a colour is when we add grey to make it lighter or darker.</a:t>
            </a:r>
            <a:endParaRPr/>
          </a:p>
        </p:txBody>
      </p:sp>
      <p:sp>
        <p:nvSpPr>
          <p:cNvPr id="1106" name="Google Shape;1106;p32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Create a colour palette, demonstrating mixing techniques to create a wide range of tone and hue.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oil paints and  water colours to create visually interesting pieces which use a variety of hue and tone in the same colour.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 blend, palette, tone</a:t>
            </a:r>
            <a:endParaRPr/>
          </a:p>
        </p:txBody>
      </p:sp>
      <p:sp>
        <p:nvSpPr>
          <p:cNvPr id="1107" name="Google Shape;1107;p3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108" name="Google Shape;1108;p3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109" name="Google Shape;1109;p3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1110" name="Google Shape;1110;p3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111" name="Google Shape;1111;p32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112" name="Google Shape;1112;p32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3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118" name="Google Shape;1118;p3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119" name="Google Shape;1119;p3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grpSp>
        <p:nvGrpSpPr>
          <p:cNvPr id="1120" name="Google Shape;1120;p33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121" name="Google Shape;1121;p33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51998" b="-51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3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22999" b="-2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3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3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7992" b="-57994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3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33" name="Google Shape;1133;p33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21996" b="-21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37" name="Google Shape;1137;p33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4999" b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3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3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3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41" name="Google Shape;1141;p33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63999" b="-6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3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3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3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145" name="Google Shape;1145;p33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6</a:t>
            </a:r>
            <a:endParaRPr/>
          </a:p>
        </p:txBody>
      </p:sp>
      <p:sp>
        <p:nvSpPr>
          <p:cNvPr id="1146" name="Google Shape;1146;p33"/>
          <p:cNvSpPr/>
          <p:nvPr/>
        </p:nvSpPr>
        <p:spPr>
          <a:xfrm>
            <a:off x="496673" y="1133301"/>
            <a:ext cx="51745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Kehinde Wiley</a:t>
            </a:r>
            <a:endParaRPr/>
          </a:p>
        </p:txBody>
      </p:sp>
      <p:grpSp>
        <p:nvGrpSpPr>
          <p:cNvPr id="1147" name="Google Shape;1147;p33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148" name="Google Shape;1148;p33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3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150" name="Google Shape;1150;p33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3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52" name="Google Shape;1152;p33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3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54" name="Google Shape;1154;p33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3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56" name="Google Shape;1156;p33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3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58" name="Google Shape;1158;p33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3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3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3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3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166" name="Google Shape;1166;p33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1167" name="Google Shape;1167;p33" descr="A person smiling for the camera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42078" y="1467292"/>
            <a:ext cx="794304" cy="1099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33"/>
          <p:cNvSpPr/>
          <p:nvPr/>
        </p:nvSpPr>
        <p:spPr>
          <a:xfrm rot="-1853872">
            <a:off x="-124579" y="1019039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4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Portraits have been used for hundreds of years as a symbol of wealth.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Artists choose the subjects of their portraits for many reasons. </a:t>
            </a:r>
            <a:endParaRPr/>
          </a:p>
        </p:txBody>
      </p:sp>
      <p:sp>
        <p:nvSpPr>
          <p:cNvPr id="1174" name="Google Shape;1174;p34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Understand how to make a colour warmer or colder.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colour to make the focus or subject of a painting stand out.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 warmer, colder, focus, subject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175" name="Google Shape;1175;p3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176" name="Google Shape;1176;p3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177" name="Google Shape;1177;p3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1178" name="Google Shape;1178;p3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179" name="Google Shape;1179;p34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180" name="Google Shape;1180;p34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35"/>
          <p:cNvSpPr txBox="1">
            <a:spLocks noGrp="1"/>
          </p:cNvSpPr>
          <p:nvPr>
            <p:ph type="ctrTitle"/>
          </p:nvPr>
        </p:nvSpPr>
        <p:spPr>
          <a:xfrm>
            <a:off x="838470" y="0"/>
            <a:ext cx="53226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</a:pPr>
            <a:r>
              <a:rPr lang="en-US" dirty="0">
                <a:solidFill>
                  <a:schemeClr val="tx1"/>
                </a:solidFill>
              </a:rPr>
              <a:t>Sculpture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86" name="Google Shape;1186;p35"/>
          <p:cNvSpPr txBox="1">
            <a:spLocks noGrp="1"/>
          </p:cNvSpPr>
          <p:nvPr>
            <p:ph type="body" idx="1"/>
          </p:nvPr>
        </p:nvSpPr>
        <p:spPr>
          <a:xfrm>
            <a:off x="838200" y="3600450"/>
            <a:ext cx="5322888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dirty="0"/>
              <a:t>Threads</a:t>
            </a:r>
            <a:endParaRPr dirty="0"/>
          </a:p>
          <a:p>
            <a:pPr marL="514350" lvl="0" indent="-514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EB Garamond"/>
              <a:buAutoNum type="arabicPeriod"/>
            </a:pPr>
            <a:r>
              <a:rPr lang="en-US" dirty="0"/>
              <a:t>Human form</a:t>
            </a:r>
            <a:endParaRPr dirty="0"/>
          </a:p>
          <a:p>
            <a:pPr marL="514350" lvl="0" indent="-514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EB Garamond"/>
              <a:buAutoNum type="arabicPeriod"/>
            </a:pPr>
            <a:r>
              <a:rPr lang="en-US" dirty="0"/>
              <a:t>Abstract form</a:t>
            </a:r>
            <a:endParaRPr dirty="0"/>
          </a:p>
        </p:txBody>
      </p:sp>
      <p:pic>
        <p:nvPicPr>
          <p:cNvPr id="1187" name="Google Shape;1187;p35" descr="Photo of the tips of colored pencil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84848" y="905256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1188" name="Google Shape;1188;p35" descr="Photo of crayons &#10;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84848" y="3520440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3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194" name="Google Shape;1194;p3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195" name="Google Shape;1195;p3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grpSp>
        <p:nvGrpSpPr>
          <p:cNvPr id="1196" name="Google Shape;1196;p36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197" name="Google Shape;1197;p36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6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6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6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01" name="Google Shape;1201;p36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6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6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6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05" name="Google Shape;1205;p36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6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6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6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09" name="Google Shape;1209;p36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6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6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6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5401891" y="4365491"/>
              <a:ext cx="1663065" cy="161381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6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6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221" name="Google Shape;1221;p36"/>
          <p:cNvSpPr/>
          <p:nvPr/>
        </p:nvSpPr>
        <p:spPr>
          <a:xfrm>
            <a:off x="1202839" y="420613"/>
            <a:ext cx="390421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Early Years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22" name="Google Shape;1222;p36"/>
          <p:cNvSpPr/>
          <p:nvPr/>
        </p:nvSpPr>
        <p:spPr>
          <a:xfrm>
            <a:off x="3458174" y="1174653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223" name="Google Shape;1223;p36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224" name="Google Shape;1224;p36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6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226" name="Google Shape;1226;p36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6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28" name="Google Shape;1228;p36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6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Texture</a:t>
              </a:r>
              <a:endParaRPr/>
            </a:p>
          </p:txBody>
        </p:sp>
        <p:sp>
          <p:nvSpPr>
            <p:cNvPr id="1230" name="Google Shape;1230;p36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6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6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Facial features</a:t>
              </a:r>
              <a:endParaRPr/>
            </a:p>
          </p:txBody>
        </p:sp>
        <p:sp>
          <p:nvSpPr>
            <p:cNvPr id="1234" name="Google Shape;1234;p36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6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6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Colour</a:t>
              </a:r>
              <a:endParaRPr/>
            </a:p>
          </p:txBody>
        </p:sp>
        <p:sp>
          <p:nvSpPr>
            <p:cNvPr id="1238" name="Google Shape;1238;p36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6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6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shape</a:t>
              </a:r>
              <a:endParaRPr/>
            </a:p>
          </p:txBody>
        </p:sp>
      </p:grpSp>
      <p:sp>
        <p:nvSpPr>
          <p:cNvPr id="1242" name="Google Shape;1242;p36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sp>
        <p:nvSpPr>
          <p:cNvPr id="1243" name="Google Shape;1243;p36"/>
          <p:cNvSpPr/>
          <p:nvPr/>
        </p:nvSpPr>
        <p:spPr>
          <a:xfrm>
            <a:off x="426662" y="1206435"/>
            <a:ext cx="70775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Constantin Brancusi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44" name="Google Shape;1244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42013" y="1447119"/>
            <a:ext cx="808401" cy="1100409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36"/>
          <p:cNvSpPr/>
          <p:nvPr/>
        </p:nvSpPr>
        <p:spPr>
          <a:xfrm rot="-1853872">
            <a:off x="-32308" y="1137525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7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Modernist artists try new ideas and ways of doing things.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sculpture is a form of art where you make 3D pieces by moulding, joining or carving.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statue is a life size sculpture of people or animals.</a:t>
            </a:r>
            <a:endParaRPr/>
          </a:p>
        </p:txBody>
      </p:sp>
      <p:sp>
        <p:nvSpPr>
          <p:cNvPr id="1251" name="Google Shape;1251;p37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Create a sculpture representation of the human face.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Explore using my hands to mould dough and clay by pinching, rolling and pulling.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Talk about what I have created and materials I have used.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sculpture, statue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252" name="Google Shape;1252;p3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253" name="Google Shape;1253;p3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254" name="Google Shape;1254;p3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1255" name="Google Shape;1255;p3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256" name="Google Shape;1256;p37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257" name="Google Shape;1257;p37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263" name="Google Shape;1263;p3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264" name="Google Shape;1264;p3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grpSp>
        <p:nvGrpSpPr>
          <p:cNvPr id="1265" name="Google Shape;1265;p38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266" name="Google Shape;1266;p38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2999" b="-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5401891" y="4365491"/>
              <a:ext cx="1663065" cy="161381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14999" r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t="-8999" b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290" name="Google Shape;1290;p38"/>
          <p:cNvSpPr/>
          <p:nvPr/>
        </p:nvSpPr>
        <p:spPr>
          <a:xfrm>
            <a:off x="1242559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1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91" name="Google Shape;1291;p38"/>
          <p:cNvSpPr/>
          <p:nvPr/>
        </p:nvSpPr>
        <p:spPr>
          <a:xfrm>
            <a:off x="3458174" y="1174653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292" name="Google Shape;1292;p38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293" name="Google Shape;1293;p38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8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295" name="Google Shape;1295;p38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8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97" name="Google Shape;1297;p38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8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Texture</a:t>
              </a:r>
              <a:endParaRPr/>
            </a:p>
          </p:txBody>
        </p:sp>
        <p:sp>
          <p:nvSpPr>
            <p:cNvPr id="1299" name="Google Shape;1299;p38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8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01" name="Google Shape;1301;p38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8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Size</a:t>
              </a:r>
              <a:endParaRPr/>
            </a:p>
          </p:txBody>
        </p:sp>
        <p:sp>
          <p:nvSpPr>
            <p:cNvPr id="1303" name="Google Shape;1303;p38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8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05" name="Google Shape;1305;p38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8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Colour</a:t>
              </a:r>
              <a:endParaRPr/>
            </a:p>
          </p:txBody>
        </p:sp>
        <p:sp>
          <p:nvSpPr>
            <p:cNvPr id="1307" name="Google Shape;1307;p38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8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09" name="Google Shape;1309;p38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8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shape</a:t>
              </a:r>
              <a:endParaRPr/>
            </a:p>
          </p:txBody>
        </p:sp>
      </p:grpSp>
      <p:sp>
        <p:nvSpPr>
          <p:cNvPr id="1311" name="Google Shape;1311;p38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sp>
        <p:nvSpPr>
          <p:cNvPr id="1312" name="Google Shape;1312;p38"/>
          <p:cNvSpPr/>
          <p:nvPr/>
        </p:nvSpPr>
        <p:spPr>
          <a:xfrm>
            <a:off x="439496" y="1276859"/>
            <a:ext cx="48056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Anish Kapoor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13" name="Google Shape;1313;p38" descr="A person wearing glasses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8503" y="1435085"/>
            <a:ext cx="1021453" cy="765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38"/>
          <p:cNvSpPr/>
          <p:nvPr/>
        </p:nvSpPr>
        <p:spPr>
          <a:xfrm rot="-1853872">
            <a:off x="5227" y="1148273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39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Abstract artists create artwork that don’t look like anything from the real world.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sculpture can be any size.</a:t>
            </a:r>
            <a:endParaRPr/>
          </a:p>
        </p:txBody>
      </p:sp>
      <p:sp>
        <p:nvSpPr>
          <p:cNvPr id="1320" name="Google Shape;1320;p39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recycled materials for sculpting.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Compare sculpting in recycled materials to dough.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shapes when sculpting.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- work of art, 3D, sculptor, materials, abstract, 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321" name="Google Shape;1321;p3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322" name="Google Shape;1322;p3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323" name="Google Shape;1323;p3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1324" name="Google Shape;1324;p3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325" name="Google Shape;1325;p39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326" name="Google Shape;1326;p39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Elements</a:t>
            </a:r>
            <a:endParaRPr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6976085" y="914400"/>
            <a:ext cx="4377714" cy="282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dirty="0"/>
              <a:t>Drawing and sketching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dirty="0"/>
              <a:t>Painting and </a:t>
            </a:r>
            <a:r>
              <a:rPr lang="en-US" dirty="0" err="1"/>
              <a:t>colour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dirty="0"/>
              <a:t>Sculpture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dirty="0"/>
              <a:t>Collage and  Textiles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dirty="0"/>
              <a:t>Printing</a:t>
            </a:r>
            <a:endParaRPr dirty="0"/>
          </a:p>
        </p:txBody>
      </p:sp>
      <p:pic>
        <p:nvPicPr>
          <p:cNvPr id="200" name="Google Shape;200;p4" descr="Photo of an artist dipping a paint brush in to a paint palett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0538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201" name="Google Shape;201;p4" descr="Photo of an artist opening up a tube of paint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291840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202" name="Google Shape;202;p4" descr="Photo of artist  with a paint brush brushing on orange paint on a palett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099048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203" name="Google Shape;203;p4" descr="Photo of a paint brush with blue and white paint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8906256" y="4059936"/>
            <a:ext cx="2807208" cy="232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04" name="Google Shape;204;p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05" name="Google Shape;205;p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06" name="Google Shape;206;p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07" name="Google Shape;207;p4"/>
          <p:cNvSpPr/>
          <p:nvPr/>
        </p:nvSpPr>
        <p:spPr>
          <a:xfrm>
            <a:off x="1987826" y="1888435"/>
            <a:ext cx="4333461" cy="175922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All encompassed by the </a:t>
            </a:r>
            <a:r>
              <a:rPr lang="en-US" sz="1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Experience and Inspiration </a:t>
            </a: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element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332" name="Google Shape;1332;p4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333" name="Google Shape;1333;p4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grpSp>
        <p:nvGrpSpPr>
          <p:cNvPr id="1334" name="Google Shape;1334;p40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335" name="Google Shape;1335;p40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10999" b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5999" r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27998" b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7999" r="-17997"/>
              </a:stretch>
            </a:blipFill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5401891" y="4365491"/>
              <a:ext cx="1663065" cy="161381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17999" r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t="-8999" b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359" name="Google Shape;1359;p40"/>
          <p:cNvSpPr/>
          <p:nvPr/>
        </p:nvSpPr>
        <p:spPr>
          <a:xfrm>
            <a:off x="1242559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2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60" name="Google Shape;1360;p40"/>
          <p:cNvSpPr/>
          <p:nvPr/>
        </p:nvSpPr>
        <p:spPr>
          <a:xfrm>
            <a:off x="3458174" y="1174653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361" name="Google Shape;1361;p40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362" name="Google Shape;1362;p40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Material</a:t>
              </a: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Size</a:t>
              </a: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Colour</a:t>
              </a: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shape</a:t>
              </a:r>
              <a:endParaRPr/>
            </a:p>
          </p:txBody>
        </p:sp>
      </p:grpSp>
      <p:sp>
        <p:nvSpPr>
          <p:cNvPr id="1380" name="Google Shape;1380;p40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sp>
        <p:nvSpPr>
          <p:cNvPr id="1381" name="Google Shape;1381;p40"/>
          <p:cNvSpPr/>
          <p:nvPr/>
        </p:nvSpPr>
        <p:spPr>
          <a:xfrm>
            <a:off x="676918" y="1276859"/>
            <a:ext cx="36549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Sol LeWitt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82" name="Google Shape;1382;p40" descr="A person wearing glasses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3250" y="1536933"/>
            <a:ext cx="831959" cy="8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40"/>
          <p:cNvSpPr/>
          <p:nvPr/>
        </p:nvSpPr>
        <p:spPr>
          <a:xfrm rot="-1853872">
            <a:off x="-25711" y="1197316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41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1981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Minimalist artists can also use other styles such as abstract.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sculpture can be made of anything the artist wants to use.</a:t>
            </a:r>
            <a:endParaRPr/>
          </a:p>
        </p:txBody>
      </p:sp>
      <p:sp>
        <p:nvSpPr>
          <p:cNvPr id="1389" name="Google Shape;1389;p41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natural, recycled and manufactured materials for sculpting. (clay, straws and card)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techniques. (rolling, cutting, pinching, folding.)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Compare the use of line in drawings and sculpture.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- installation, shapes, geometric, line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390" name="Google Shape;1390;p4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391" name="Google Shape;1391;p4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392" name="Google Shape;1392;p4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1393" name="Google Shape;1393;p41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394" name="Google Shape;1394;p41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395" name="Google Shape;1395;p41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401" name="Google Shape;1401;p4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402" name="Google Shape;1402;p4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grpSp>
        <p:nvGrpSpPr>
          <p:cNvPr id="1403" name="Google Shape;1403;p42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404" name="Google Shape;1404;p42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8999" b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2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6998" r="-2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2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2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3997" r="-13999"/>
              </a:stretch>
            </a:blipFill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2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5401891" y="4365491"/>
              <a:ext cx="1663065" cy="161381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2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5999" r="-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2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428" name="Google Shape;1428;p42"/>
          <p:cNvSpPr/>
          <p:nvPr/>
        </p:nvSpPr>
        <p:spPr>
          <a:xfrm>
            <a:off x="1242559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3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29" name="Google Shape;1429;p42"/>
          <p:cNvSpPr/>
          <p:nvPr/>
        </p:nvSpPr>
        <p:spPr>
          <a:xfrm>
            <a:off x="3458174" y="1174653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430" name="Google Shape;1430;p42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431" name="Google Shape;1431;p42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2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433" name="Google Shape;1433;p42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2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2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Material</a:t>
              </a:r>
              <a:endParaRPr/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2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2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Method</a:t>
              </a: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2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Human form</a:t>
              </a:r>
              <a:endParaRPr/>
            </a:p>
          </p:txBody>
        </p:sp>
        <p:sp>
          <p:nvSpPr>
            <p:cNvPr id="1445" name="Google Shape;1445;p42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2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2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shape</a:t>
              </a:r>
              <a:endParaRPr/>
            </a:p>
          </p:txBody>
        </p:sp>
      </p:grpSp>
      <p:sp>
        <p:nvSpPr>
          <p:cNvPr id="1449" name="Google Shape;1449;p42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sp>
        <p:nvSpPr>
          <p:cNvPr id="1450" name="Google Shape;1450;p42"/>
          <p:cNvSpPr/>
          <p:nvPr/>
        </p:nvSpPr>
        <p:spPr>
          <a:xfrm>
            <a:off x="404646" y="1276859"/>
            <a:ext cx="4676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Henry Moore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51" name="Google Shape;1451;p42" descr="A picture containing person, wall, person, indoor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56596" y="1487195"/>
            <a:ext cx="1165267" cy="723692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42"/>
          <p:cNvSpPr/>
          <p:nvPr/>
        </p:nvSpPr>
        <p:spPr>
          <a:xfrm rot="-1853872">
            <a:off x="-94012" y="1025701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43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1981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When a sculpture looks a bit like something real, it can be called semi-abstract art.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Artists often choose a material they like to work with – this is their preferred media.</a:t>
            </a:r>
            <a:endParaRPr/>
          </a:p>
        </p:txBody>
      </p:sp>
      <p:sp>
        <p:nvSpPr>
          <p:cNvPr id="1458" name="Google Shape;1458;p43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Compare using clay and Modroc to find a preference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Join malleable materials using fingers and tools to smooth joins.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form, join, malleable, preference, media, mod roc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459" name="Google Shape;1459;p4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460" name="Google Shape;1460;p4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461" name="Google Shape;1461;p4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1462" name="Google Shape;1462;p43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463" name="Google Shape;1463;p43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464" name="Google Shape;1464;p43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4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470" name="Google Shape;1470;p4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471" name="Google Shape;1471;p4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grpSp>
        <p:nvGrpSpPr>
          <p:cNvPr id="1472" name="Google Shape;1472;p44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473" name="Google Shape;1473;p44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999" b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4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4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4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77" name="Google Shape;1477;p44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4999" r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4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4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4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81" name="Google Shape;1481;p44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3999" r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4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4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4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85" name="Google Shape;1485;p44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4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4999" b="-14999"/>
              </a:stretch>
            </a:blipFill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4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4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89" name="Google Shape;1489;p44"/>
            <p:cNvSpPr/>
            <p:nvPr/>
          </p:nvSpPr>
          <p:spPr>
            <a:xfrm>
              <a:off x="5401891" y="4365491"/>
              <a:ext cx="1663065" cy="161381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3997" b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4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4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4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93" name="Google Shape;1493;p44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4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4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4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497" name="Google Shape;1497;p44"/>
          <p:cNvSpPr/>
          <p:nvPr/>
        </p:nvSpPr>
        <p:spPr>
          <a:xfrm>
            <a:off x="1242559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4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98" name="Google Shape;1498;p44"/>
          <p:cNvSpPr/>
          <p:nvPr/>
        </p:nvSpPr>
        <p:spPr>
          <a:xfrm>
            <a:off x="3458174" y="1174653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499" name="Google Shape;1499;p44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500" name="Google Shape;1500;p44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4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502" name="Google Shape;1502;p44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4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04" name="Google Shape;1504;p44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4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Material</a:t>
              </a:r>
              <a:endParaRPr/>
            </a:p>
          </p:txBody>
        </p:sp>
        <p:sp>
          <p:nvSpPr>
            <p:cNvPr id="1506" name="Google Shape;1506;p44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4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08" name="Google Shape;1508;p44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4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Feeling</a:t>
              </a:r>
              <a:endParaRPr/>
            </a:p>
          </p:txBody>
        </p:sp>
        <p:sp>
          <p:nvSpPr>
            <p:cNvPr id="1510" name="Google Shape;1510;p44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4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12" name="Google Shape;1512;p44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4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Organic subjects</a:t>
              </a:r>
              <a:endParaRPr/>
            </a:p>
          </p:txBody>
        </p:sp>
        <p:sp>
          <p:nvSpPr>
            <p:cNvPr id="1514" name="Google Shape;1514;p44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4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16" name="Google Shape;1516;p44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4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Use of shape</a:t>
              </a:r>
              <a:endParaRPr/>
            </a:p>
          </p:txBody>
        </p:sp>
      </p:grpSp>
      <p:sp>
        <p:nvSpPr>
          <p:cNvPr id="1518" name="Google Shape;1518;p44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sp>
        <p:nvSpPr>
          <p:cNvPr id="1519" name="Google Shape;1519;p44"/>
          <p:cNvSpPr/>
          <p:nvPr/>
        </p:nvSpPr>
        <p:spPr>
          <a:xfrm>
            <a:off x="418351" y="1206288"/>
            <a:ext cx="604268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Louise Bourgeois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20" name="Google Shape;1520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3522" y="1426425"/>
            <a:ext cx="851415" cy="703193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44"/>
          <p:cNvSpPr/>
          <p:nvPr/>
        </p:nvSpPr>
        <p:spPr>
          <a:xfrm rot="-1853872">
            <a:off x="-93567" y="1009649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45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1981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Contemporary art can be anything produced over the last century.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produce work to make you feel a certain way.</a:t>
            </a:r>
            <a:endParaRPr/>
          </a:p>
        </p:txBody>
      </p:sp>
      <p:sp>
        <p:nvSpPr>
          <p:cNvPr id="1527" name="Google Shape;1527;p45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tools and materials to carve, add shape, add texture and pattern.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Join clay structures using slip.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the clay building techniques coiling and slabbing.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coiling, slabbing, slip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528" name="Google Shape;1528;p4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529" name="Google Shape;1529;p4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530" name="Google Shape;1530;p4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1531" name="Google Shape;1531;p45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532" name="Google Shape;1532;p45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533" name="Google Shape;1533;p45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4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539" name="Google Shape;1539;p4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540" name="Google Shape;1540;p4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grpSp>
        <p:nvGrpSpPr>
          <p:cNvPr id="1541" name="Google Shape;1541;p46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542" name="Google Shape;1542;p46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3999" r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6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4999" b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6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6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6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50" name="Google Shape;1550;p46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999" r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6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6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6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54" name="Google Shape;1554;p46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6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6998" b="-16998"/>
              </a:stretch>
            </a:blipFill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6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6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58" name="Google Shape;1558;p46"/>
            <p:cNvSpPr/>
            <p:nvPr/>
          </p:nvSpPr>
          <p:spPr>
            <a:xfrm>
              <a:off x="5401891" y="4365491"/>
              <a:ext cx="1663065" cy="161381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28996" b="-28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6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6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6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62" name="Google Shape;1562;p46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t="-15999" b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6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6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6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566" name="Google Shape;1566;p46"/>
          <p:cNvSpPr/>
          <p:nvPr/>
        </p:nvSpPr>
        <p:spPr>
          <a:xfrm>
            <a:off x="1242559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5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7" name="Google Shape;1567;p46"/>
          <p:cNvSpPr/>
          <p:nvPr/>
        </p:nvSpPr>
        <p:spPr>
          <a:xfrm>
            <a:off x="3458174" y="1174653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568" name="Google Shape;1568;p46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569" name="Google Shape;1569;p46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6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571" name="Google Shape;1571;p46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6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73" name="Google Shape;1573;p46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6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Material</a:t>
              </a:r>
              <a:endParaRPr/>
            </a:p>
          </p:txBody>
        </p:sp>
        <p:sp>
          <p:nvSpPr>
            <p:cNvPr id="1575" name="Google Shape;1575;p46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6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77" name="Google Shape;1577;p46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6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Feeling</a:t>
              </a:r>
              <a:endParaRPr/>
            </a:p>
          </p:txBody>
        </p:sp>
        <p:sp>
          <p:nvSpPr>
            <p:cNvPr id="1579" name="Google Shape;1579;p46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6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81" name="Google Shape;1581;p46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6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Size</a:t>
              </a:r>
              <a:endParaRPr/>
            </a:p>
          </p:txBody>
        </p:sp>
        <p:sp>
          <p:nvSpPr>
            <p:cNvPr id="1583" name="Google Shape;1583;p46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6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85" name="Google Shape;1585;p46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6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Different elements</a:t>
              </a:r>
              <a:endParaRPr/>
            </a:p>
          </p:txBody>
        </p:sp>
      </p:grpSp>
      <p:sp>
        <p:nvSpPr>
          <p:cNvPr id="1587" name="Google Shape;1587;p46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sp>
        <p:nvSpPr>
          <p:cNvPr id="1588" name="Google Shape;1588;p46"/>
          <p:cNvSpPr/>
          <p:nvPr/>
        </p:nvSpPr>
        <p:spPr>
          <a:xfrm>
            <a:off x="427943" y="1206288"/>
            <a:ext cx="50097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Anselm Kiefer</a:t>
            </a:r>
            <a:endParaRPr/>
          </a:p>
        </p:txBody>
      </p:sp>
      <p:pic>
        <p:nvPicPr>
          <p:cNvPr id="1589" name="Google Shape;1589;p46" descr="A picture containing building, pers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4890" y="1493928"/>
            <a:ext cx="848679" cy="63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590" name="Google Shape;1590;p46"/>
          <p:cNvSpPr/>
          <p:nvPr/>
        </p:nvSpPr>
        <p:spPr>
          <a:xfrm rot="-1853872">
            <a:off x="-94012" y="1047369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47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1981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Artists can mix styles in their work such as contemporary and semi abstract.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cast their sculptures out of metal.</a:t>
            </a:r>
            <a:endParaRPr/>
          </a:p>
        </p:txBody>
      </p:sp>
      <p:sp>
        <p:nvSpPr>
          <p:cNvPr id="1596" name="Google Shape;1596;p47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Plan and design a sculpture;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Develop cutting and joining skills using wire.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Choose from a range of materials to create a 3D sculpture;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- structure, cast, wire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597" name="Google Shape;1597;p4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598" name="Google Shape;1598;p4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599" name="Google Shape;1599;p4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sp>
        <p:nvSpPr>
          <p:cNvPr id="1600" name="Google Shape;1600;p4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601" name="Google Shape;1601;p47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602" name="Google Shape;1602;p47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4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608" name="Google Shape;1608;p4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609" name="Google Shape;1609;p4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grpSp>
        <p:nvGrpSpPr>
          <p:cNvPr id="1610" name="Google Shape;1610;p48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611" name="Google Shape;1611;p48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71998" b="-71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8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8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8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15" name="Google Shape;1615;p48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23999" b="-2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8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8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8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19" name="Google Shape;1619;p48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999" b="-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8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8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8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23" name="Google Shape;1623;p48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7998" r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8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26998" b="-26998"/>
              </a:stretch>
            </a:blipFill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8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8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27" name="Google Shape;1627;p48"/>
            <p:cNvSpPr/>
            <p:nvPr/>
          </p:nvSpPr>
          <p:spPr>
            <a:xfrm>
              <a:off x="5401891" y="4365491"/>
              <a:ext cx="1663065" cy="161381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14999" r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8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8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8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31" name="Google Shape;1631;p48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t="-14999" b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8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8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8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635" name="Google Shape;1635;p48"/>
          <p:cNvSpPr/>
          <p:nvPr/>
        </p:nvSpPr>
        <p:spPr>
          <a:xfrm>
            <a:off x="1242559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6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36" name="Google Shape;1636;p48"/>
          <p:cNvSpPr/>
          <p:nvPr/>
        </p:nvSpPr>
        <p:spPr>
          <a:xfrm>
            <a:off x="3458174" y="1174653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637" name="Google Shape;1637;p48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638" name="Google Shape;1638;p48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8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640" name="Google Shape;1640;p48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8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8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Material</a:t>
              </a:r>
              <a:endParaRPr/>
            </a:p>
          </p:txBody>
        </p:sp>
        <p:sp>
          <p:nvSpPr>
            <p:cNvPr id="1644" name="Google Shape;1644;p48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8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46" name="Google Shape;1646;p48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8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Movement </a:t>
              </a:r>
              <a:endParaRPr/>
            </a:p>
          </p:txBody>
        </p:sp>
        <p:sp>
          <p:nvSpPr>
            <p:cNvPr id="1648" name="Google Shape;1648;p48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8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50" name="Google Shape;1650;p48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8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Size</a:t>
              </a:r>
              <a:endParaRPr/>
            </a:p>
          </p:txBody>
        </p:sp>
        <p:sp>
          <p:nvSpPr>
            <p:cNvPr id="1652" name="Google Shape;1652;p48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8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54" name="Google Shape;1654;p48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8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Proportion</a:t>
              </a:r>
              <a:endParaRPr/>
            </a:p>
          </p:txBody>
        </p:sp>
      </p:grpSp>
      <p:sp>
        <p:nvSpPr>
          <p:cNvPr id="1656" name="Google Shape;1656;p48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sp>
        <p:nvSpPr>
          <p:cNvPr id="1657" name="Google Shape;1657;p48"/>
          <p:cNvSpPr/>
          <p:nvPr/>
        </p:nvSpPr>
        <p:spPr>
          <a:xfrm>
            <a:off x="373648" y="1174653"/>
            <a:ext cx="668869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Alberto Giacometti</a:t>
            </a:r>
            <a:endParaRPr/>
          </a:p>
        </p:txBody>
      </p:sp>
      <p:pic>
        <p:nvPicPr>
          <p:cNvPr id="1658" name="Google Shape;1658;p48" descr="A picture containing text, wall, person, pers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53442" y="1486795"/>
            <a:ext cx="1171575" cy="976313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48"/>
          <p:cNvSpPr/>
          <p:nvPr/>
        </p:nvSpPr>
        <p:spPr>
          <a:xfrm rot="-1853872">
            <a:off x="-151599" y="1031552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49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1981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can mix styles in their work such as contemporary and expressionist.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Proportion is important in all art forms.  </a:t>
            </a:r>
            <a:endParaRPr/>
          </a:p>
        </p:txBody>
      </p:sp>
      <p:sp>
        <p:nvSpPr>
          <p:cNvPr id="1665" name="Google Shape;1665;p49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real life sketches to create a sculpture.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wire as the structural basis for a clay sculpture.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Discuss the pros and cons of different materials.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structural, pros, cons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666" name="Google Shape;1666;p4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667" name="Google Shape;1667;p4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668" name="Google Shape;1668;p4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sp>
        <p:nvSpPr>
          <p:cNvPr id="1669" name="Google Shape;1669;p4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670" name="Google Shape;1670;p49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671" name="Google Shape;1671;p49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"/>
          <p:cNvSpPr txBox="1">
            <a:spLocks noGrp="1"/>
          </p:cNvSpPr>
          <p:nvPr>
            <p:ph type="ctrTitle"/>
          </p:nvPr>
        </p:nvSpPr>
        <p:spPr>
          <a:xfrm>
            <a:off x="773382" y="232189"/>
            <a:ext cx="53226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</a:pPr>
            <a:r>
              <a:rPr lang="en-US" dirty="0">
                <a:solidFill>
                  <a:schemeClr val="tx1"/>
                </a:solidFill>
              </a:rPr>
              <a:t>Drawing and Sketching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3" name="Google Shape;213;p5"/>
          <p:cNvSpPr txBox="1">
            <a:spLocks noGrp="1"/>
          </p:cNvSpPr>
          <p:nvPr>
            <p:ph type="body" idx="1"/>
          </p:nvPr>
        </p:nvSpPr>
        <p:spPr>
          <a:xfrm>
            <a:off x="838200" y="3600450"/>
            <a:ext cx="5741504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dirty="0"/>
              <a:t>Threads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dirty="0"/>
              <a:t>1. People, form and use of pencil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dirty="0"/>
              <a:t>2. Line drawing</a:t>
            </a:r>
            <a:endParaRPr dirty="0"/>
          </a:p>
        </p:txBody>
      </p:sp>
      <p:pic>
        <p:nvPicPr>
          <p:cNvPr id="214" name="Google Shape;214;p5" descr="Photo of the tips of colored pencil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84848" y="905256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215" name="Google Shape;215;p5" descr="Photo of crayons &#10;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84848" y="3520440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50"/>
          <p:cNvSpPr txBox="1">
            <a:spLocks noGrp="1"/>
          </p:cNvSpPr>
          <p:nvPr>
            <p:ph type="ctrTitle"/>
          </p:nvPr>
        </p:nvSpPr>
        <p:spPr>
          <a:xfrm>
            <a:off x="530958" y="0"/>
            <a:ext cx="593737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</a:pPr>
            <a:r>
              <a:rPr lang="en-US" dirty="0">
                <a:solidFill>
                  <a:schemeClr val="tx1"/>
                </a:solidFill>
              </a:rPr>
              <a:t>Collage and Textiles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77" name="Google Shape;1677;p50"/>
          <p:cNvSpPr txBox="1">
            <a:spLocks noGrp="1"/>
          </p:cNvSpPr>
          <p:nvPr>
            <p:ph type="body" idx="1"/>
          </p:nvPr>
        </p:nvSpPr>
        <p:spPr>
          <a:xfrm>
            <a:off x="838200" y="3600450"/>
            <a:ext cx="5322888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/>
              <a:t>Threads</a:t>
            </a:r>
            <a:endParaRPr/>
          </a:p>
          <a:p>
            <a:pPr marL="514350" lvl="0" indent="-514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/>
              <a:t>Textiles</a:t>
            </a:r>
            <a:endParaRPr/>
          </a:p>
          <a:p>
            <a:pPr marL="514350" lvl="0" indent="-514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/>
              <a:t>Collage</a:t>
            </a:r>
            <a:endParaRPr/>
          </a:p>
        </p:txBody>
      </p:sp>
      <p:pic>
        <p:nvPicPr>
          <p:cNvPr id="1678" name="Google Shape;1678;p50" descr="Photo of the tips of colored pencil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84848" y="905256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1679" name="Google Shape;1679;p50" descr="Photo of crayons &#10;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84848" y="3520440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5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685" name="Google Shape;1685;p5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686" name="Google Shape;1686;p5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grpSp>
        <p:nvGrpSpPr>
          <p:cNvPr id="1687" name="Google Shape;1687;p51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688" name="Google Shape;1688;p51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7998" r="-7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1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1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1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92" name="Google Shape;1692;p51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1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1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1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96" name="Google Shape;1696;p51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1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1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1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00" name="Google Shape;1700;p51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23999" b="-2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1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1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1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04" name="Google Shape;1704;p51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30997" b="-30995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1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1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1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08" name="Google Shape;1708;p51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52996" b="-52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1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1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1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712" name="Google Shape;1712;p51"/>
          <p:cNvSpPr/>
          <p:nvPr/>
        </p:nvSpPr>
        <p:spPr>
          <a:xfrm>
            <a:off x="1230183" y="365424"/>
            <a:ext cx="38204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Early Years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13" name="Google Shape;1713;p51"/>
          <p:cNvSpPr/>
          <p:nvPr/>
        </p:nvSpPr>
        <p:spPr>
          <a:xfrm>
            <a:off x="468563" y="1204109"/>
            <a:ext cx="45820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Annie Albers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714" name="Google Shape;1714;p51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715" name="Google Shape;1715;p51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1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717" name="Google Shape;1717;p51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1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1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21" name="Google Shape;1721;p51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1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1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25" name="Google Shape;1725;p51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1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1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29" name="Google Shape;1729;p51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1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31" name="Google Shape;1731;p51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1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733" name="Google Shape;1733;p51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1734" name="Google Shape;1734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64453" y="1456661"/>
            <a:ext cx="1149553" cy="752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51"/>
          <p:cNvSpPr/>
          <p:nvPr/>
        </p:nvSpPr>
        <p:spPr>
          <a:xfrm rot="-1853872">
            <a:off x="-94013" y="1110643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52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Art that use materials and fabrics is known as textiles.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Weaving is interlacing different fabrics and colours.</a:t>
            </a:r>
            <a:endParaRPr/>
          </a:p>
        </p:txBody>
      </p:sp>
      <p:sp>
        <p:nvSpPr>
          <p:cNvPr id="1741" name="Google Shape;1741;p52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Talk about the different textures of materials.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Join different materials together using a simple knot..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Show pattern by weaving a simple square.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Decorate textiles with glue to add colour and detail.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Talk about my creation and choice of materials.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Key vocabulary – weave, material, textiles, interlacing, over, under</a:t>
            </a:r>
            <a:endParaRPr/>
          </a:p>
          <a:p>
            <a:pPr marL="457200" lvl="0" indent="-144018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None/>
            </a:pPr>
            <a:endParaRPr/>
          </a:p>
        </p:txBody>
      </p:sp>
      <p:sp>
        <p:nvSpPr>
          <p:cNvPr id="1742" name="Google Shape;1742;p5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743" name="Google Shape;1743;p5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744" name="Google Shape;1744;p5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sp>
        <p:nvSpPr>
          <p:cNvPr id="1745" name="Google Shape;1745;p5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746" name="Google Shape;1746;p52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747" name="Google Shape;1747;p52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5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753" name="Google Shape;1753;p5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754" name="Google Shape;1754;p5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grpSp>
        <p:nvGrpSpPr>
          <p:cNvPr id="1755" name="Google Shape;1755;p53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756" name="Google Shape;1756;p53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16997" b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3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3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3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60" name="Google Shape;1760;p53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8996" r="-28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3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3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3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64" name="Google Shape;1764;p53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12999" b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3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3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3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68" name="Google Shape;1768;p53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5999" b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3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3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3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72" name="Google Shape;1772;p53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8999" b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3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3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3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76" name="Google Shape;1776;p53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64995" b="-64995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3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3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3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780" name="Google Shape;1780;p53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1</a:t>
            </a:r>
            <a:endParaRPr/>
          </a:p>
        </p:txBody>
      </p:sp>
      <p:sp>
        <p:nvSpPr>
          <p:cNvPr id="1781" name="Google Shape;1781;p53"/>
          <p:cNvSpPr/>
          <p:nvPr/>
        </p:nvSpPr>
        <p:spPr>
          <a:xfrm>
            <a:off x="405103" y="1276419"/>
            <a:ext cx="426539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Judith Scott</a:t>
            </a:r>
            <a:endParaRPr/>
          </a:p>
        </p:txBody>
      </p:sp>
      <p:grpSp>
        <p:nvGrpSpPr>
          <p:cNvPr id="1782" name="Google Shape;1782;p53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783" name="Google Shape;1783;p53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3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785" name="Google Shape;1785;p53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3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87" name="Google Shape;1787;p53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3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89" name="Google Shape;1789;p53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3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1" name="Google Shape;1791;p53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3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3" name="Google Shape;1793;p53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3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5" name="Google Shape;1795;p53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3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7" name="Google Shape;1797;p53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3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9" name="Google Shape;1799;p53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3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801" name="Google Shape;1801;p53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1802" name="Google Shape;1802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90226" y="1452812"/>
            <a:ext cx="898008" cy="1165565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53"/>
          <p:cNvSpPr/>
          <p:nvPr/>
        </p:nvSpPr>
        <p:spPr>
          <a:xfrm rot="-1853872">
            <a:off x="-47596" y="1153833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54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Anyone can be an artist regardless of age, health, skin colour or disability.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use everyday objects within their art.</a:t>
            </a:r>
            <a:endParaRPr/>
          </a:p>
        </p:txBody>
      </p:sp>
      <p:sp>
        <p:nvSpPr>
          <p:cNvPr id="1809" name="Google Shape;1809;p54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dyeing technique to alter a textile’s colour and pattern.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Decorate textiles with stitching, to add colour and detail.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- decoration, decorative, dye, needle, thread, stitch.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810" name="Google Shape;1810;p5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811" name="Google Shape;1811;p5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812" name="Google Shape;1812;p5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1813" name="Google Shape;1813;p5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814" name="Google Shape;1814;p54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815" name="Google Shape;1815;p54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5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821" name="Google Shape;1821;p5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822" name="Google Shape;1822;p5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  <p:grpSp>
        <p:nvGrpSpPr>
          <p:cNvPr id="1823" name="Google Shape;1823;p55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824" name="Google Shape;1824;p55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7997" b="-3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5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5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999" b="-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5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7999" b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5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5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5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5999" b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5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5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5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848" name="Google Shape;1848;p55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2</a:t>
            </a:r>
            <a:endParaRPr/>
          </a:p>
        </p:txBody>
      </p:sp>
      <p:sp>
        <p:nvSpPr>
          <p:cNvPr id="1849" name="Google Shape;1849;p55"/>
          <p:cNvSpPr/>
          <p:nvPr/>
        </p:nvSpPr>
        <p:spPr>
          <a:xfrm>
            <a:off x="404813" y="1204109"/>
            <a:ext cx="53959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Edward Ruscha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850" name="Google Shape;1850;p55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851" name="Google Shape;1851;p55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5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853" name="Google Shape;1853;p55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5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55" name="Google Shape;1855;p55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5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57" name="Google Shape;1857;p55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5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59" name="Google Shape;1859;p55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5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61" name="Google Shape;1861;p55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5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63" name="Google Shape;1863;p55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5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65" name="Google Shape;1865;p55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5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67" name="Google Shape;1867;p55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5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869" name="Google Shape;1869;p55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1870" name="Google Shape;1870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84564" y="1401071"/>
            <a:ext cx="709331" cy="1062037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55"/>
          <p:cNvSpPr/>
          <p:nvPr/>
        </p:nvSpPr>
        <p:spPr>
          <a:xfrm rot="-1853872">
            <a:off x="-99044" y="984544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56"/>
          <p:cNvSpPr txBox="1">
            <a:spLocks noGrp="1"/>
          </p:cNvSpPr>
          <p:nvPr>
            <p:ph type="body" idx="1"/>
          </p:nvPr>
        </p:nvSpPr>
        <p:spPr>
          <a:xfrm>
            <a:off x="839788" y="2560321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Collage is to stick together bits of things to form a piece of art.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Lots of artists use words in their art to give a message. </a:t>
            </a:r>
            <a:endParaRPr/>
          </a:p>
        </p:txBody>
      </p:sp>
      <p:sp>
        <p:nvSpPr>
          <p:cNvPr id="1877" name="Google Shape;1877;p56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materials that have been cut, torn and glued.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Arrange materials carefully.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mixture of materials to add texture.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knowledge - collage, squares, cut, place, arrange, tear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878" name="Google Shape;1878;p5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879" name="Google Shape;1879;p5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880" name="Google Shape;1880;p5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sp>
        <p:nvSpPr>
          <p:cNvPr id="1881" name="Google Shape;1881;p56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882" name="Google Shape;1882;p56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883" name="Google Shape;1883;p56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5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889" name="Google Shape;1889;p5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890" name="Google Shape;1890;p5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grpSp>
        <p:nvGrpSpPr>
          <p:cNvPr id="1891" name="Google Shape;1891;p57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892" name="Google Shape;1892;p57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47996" b="-47994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999" b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3999" b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23999" b="-2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2999" r="-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1999" b="-11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916" name="Google Shape;1916;p57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3</a:t>
            </a:r>
            <a:endParaRPr/>
          </a:p>
        </p:txBody>
      </p:sp>
      <p:sp>
        <p:nvSpPr>
          <p:cNvPr id="1917" name="Google Shape;1917;p57"/>
          <p:cNvSpPr/>
          <p:nvPr/>
        </p:nvSpPr>
        <p:spPr>
          <a:xfrm>
            <a:off x="426299" y="1154228"/>
            <a:ext cx="356700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El Anatsui</a:t>
            </a:r>
            <a:endParaRPr/>
          </a:p>
        </p:txBody>
      </p:sp>
      <p:grpSp>
        <p:nvGrpSpPr>
          <p:cNvPr id="1918" name="Google Shape;1918;p57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919" name="Google Shape;1919;p57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7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29" name="Google Shape;1929;p57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33" name="Google Shape;1933;p57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937" name="Google Shape;1937;p57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1938" name="Google Shape;1938;p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97400" y="1373399"/>
            <a:ext cx="1283660" cy="8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Google Shape;1939;p57"/>
          <p:cNvSpPr/>
          <p:nvPr/>
        </p:nvSpPr>
        <p:spPr>
          <a:xfrm rot="-1853872">
            <a:off x="-94012" y="954173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58"/>
          <p:cNvSpPr txBox="1">
            <a:spLocks noGrp="1"/>
          </p:cNvSpPr>
          <p:nvPr>
            <p:ph type="body" idx="1"/>
          </p:nvPr>
        </p:nvSpPr>
        <p:spPr>
          <a:xfrm>
            <a:off x="839788" y="2560321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textile artists use materials like metal or plastic to create textile art. </a:t>
            </a:r>
            <a:endParaRPr/>
          </a:p>
        </p:txBody>
      </p:sp>
      <p:sp>
        <p:nvSpPr>
          <p:cNvPr id="1945" name="Google Shape;1945;p58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Experiment with a range of media by overlapping and layering in order to create texture, effect and colour. (sweet wrappers, tissue paper, bottle tops, CDs, cardboard)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Add decoration to create effect.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Design a piece of textile art.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overlap, layer, join, design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1946" name="Google Shape;1946;p5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947" name="Google Shape;1947;p5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948" name="Google Shape;1948;p5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sp>
        <p:nvSpPr>
          <p:cNvPr id="1949" name="Google Shape;1949;p58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1950" name="Google Shape;1950;p58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1951" name="Google Shape;1951;p58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5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1957" name="Google Shape;1957;p5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1958" name="Google Shape;1958;p5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grpSp>
        <p:nvGrpSpPr>
          <p:cNvPr id="1959" name="Google Shape;1959;p59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1960" name="Google Shape;1960;p59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41998" b="-41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9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9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9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64" name="Google Shape;1964;p59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6997" b="-1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9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9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9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68" name="Google Shape;1968;p59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1998" b="-51996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9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9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9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72" name="Google Shape;1972;p59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29999" b="-29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9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9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9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76" name="Google Shape;1976;p59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7999" b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9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9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9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80" name="Google Shape;1980;p59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67995" b="-67992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9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9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9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984" name="Google Shape;1984;p59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4</a:t>
            </a:r>
            <a:endParaRPr/>
          </a:p>
        </p:txBody>
      </p:sp>
      <p:sp>
        <p:nvSpPr>
          <p:cNvPr id="1985" name="Google Shape;1985;p59"/>
          <p:cNvSpPr/>
          <p:nvPr/>
        </p:nvSpPr>
        <p:spPr>
          <a:xfrm>
            <a:off x="579970" y="1088736"/>
            <a:ext cx="431893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Kara Walker</a:t>
            </a:r>
            <a:endParaRPr/>
          </a:p>
        </p:txBody>
      </p:sp>
      <p:grpSp>
        <p:nvGrpSpPr>
          <p:cNvPr id="1986" name="Google Shape;1986;p59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1987" name="Google Shape;1987;p59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9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1989" name="Google Shape;1989;p59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9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1" name="Google Shape;1991;p59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9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3" name="Google Shape;1993;p59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9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5" name="Google Shape;1995;p59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9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7" name="Google Shape;1997;p59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9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9" name="Google Shape;1999;p59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9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01" name="Google Shape;2001;p59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9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03" name="Google Shape;2003;p59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9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005" name="Google Shape;2005;p59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2006" name="Google Shape;2006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22068" y="1376768"/>
            <a:ext cx="834323" cy="1112431"/>
          </a:xfrm>
          <a:prstGeom prst="rect">
            <a:avLst/>
          </a:prstGeom>
          <a:noFill/>
          <a:ln>
            <a:noFill/>
          </a:ln>
        </p:spPr>
      </p:pic>
      <p:sp>
        <p:nvSpPr>
          <p:cNvPr id="2007" name="Google Shape;2007;p59"/>
          <p:cNvSpPr/>
          <p:nvPr/>
        </p:nvSpPr>
        <p:spPr>
          <a:xfrm rot="-1853872">
            <a:off x="-78959" y="988594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21" name="Google Shape;221;p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22" name="Google Shape;222;p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pSp>
        <p:nvGrpSpPr>
          <p:cNvPr id="223" name="Google Shape;223;p6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24" name="Google Shape;224;p6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52996" b="-52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7999" b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61997" b="-61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7999" b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999" b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76991" b="-7698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48" name="Google Shape;248;p6"/>
          <p:cNvSpPr/>
          <p:nvPr/>
        </p:nvSpPr>
        <p:spPr>
          <a:xfrm>
            <a:off x="468563" y="450069"/>
            <a:ext cx="38204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Early Years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9" name="Google Shape;249;p6"/>
          <p:cNvSpPr/>
          <p:nvPr/>
        </p:nvSpPr>
        <p:spPr>
          <a:xfrm>
            <a:off x="468563" y="1655371"/>
            <a:ext cx="48667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Henri Matisse</a:t>
            </a:r>
            <a:endParaRPr/>
          </a:p>
        </p:txBody>
      </p:sp>
      <p:grpSp>
        <p:nvGrpSpPr>
          <p:cNvPr id="250" name="Google Shape;250;p6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51" name="Google Shape;251;p6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Pencil control</a:t>
              </a: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Simple shapes</a:t>
              </a: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Facial features</a:t>
              </a: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Different media</a:t>
              </a:r>
              <a:endParaRPr/>
            </a:p>
          </p:txBody>
        </p:sp>
      </p:grpSp>
      <p:sp>
        <p:nvSpPr>
          <p:cNvPr id="269" name="Google Shape;269;p6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270" name="Google Shape;270;p6" descr="A person wearing a hat and glasses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16585" y="1498428"/>
            <a:ext cx="1237215" cy="123721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/>
          <p:nvPr/>
        </p:nvSpPr>
        <p:spPr>
          <a:xfrm rot="-1853872">
            <a:off x="-85754" y="1465719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60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have a focus for all their artwork such as black history, animals or flowers.</a:t>
            </a:r>
            <a:endParaRPr/>
          </a:p>
        </p:txBody>
      </p:sp>
      <p:sp>
        <p:nvSpPr>
          <p:cNvPr id="2013" name="Google Shape;2013;p60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Select colours and materials to create effect and give reasons for my choices.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Refine my work as I go to ensure precision.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Practise a variety of collage techniques (overlapping, silhouette and tessellation) to make artwork.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Knowledge - tessellation, silhouette, precision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014" name="Google Shape;2014;p6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015" name="Google Shape;2015;p6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016" name="Google Shape;2016;p6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  <p:sp>
        <p:nvSpPr>
          <p:cNvPr id="2017" name="Google Shape;2017;p60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018" name="Google Shape;2018;p60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019" name="Google Shape;2019;p60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6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025" name="Google Shape;2025;p6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026" name="Google Shape;2026;p6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grpSp>
        <p:nvGrpSpPr>
          <p:cNvPr id="2027" name="Google Shape;2027;p61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028" name="Google Shape;2028;p61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1998" b="-1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32" name="Google Shape;2032;p61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32998" r="-32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1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1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15999" b="-1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5997" r="-2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1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1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1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44" name="Google Shape;2044;p61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1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1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1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48" name="Google Shape;2048;p61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23999" b="-2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1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1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1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052" name="Google Shape;2052;p61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5</a:t>
            </a:r>
            <a:endParaRPr/>
          </a:p>
        </p:txBody>
      </p:sp>
      <p:sp>
        <p:nvSpPr>
          <p:cNvPr id="2053" name="Google Shape;2053;p61"/>
          <p:cNvSpPr/>
          <p:nvPr/>
        </p:nvSpPr>
        <p:spPr>
          <a:xfrm>
            <a:off x="467815" y="1041090"/>
            <a:ext cx="71415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Alexandra Kehayoglou</a:t>
            </a:r>
            <a:endParaRPr sz="48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054" name="Google Shape;2054;p61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055" name="Google Shape;2055;p61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1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057" name="Google Shape;2057;p61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1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59" name="Google Shape;2059;p61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1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61" name="Google Shape;2061;p61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1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63" name="Google Shape;2063;p61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1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65" name="Google Shape;2065;p61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1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67" name="Google Shape;2067;p61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1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69" name="Google Shape;2069;p61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1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71" name="Google Shape;2071;p61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1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073" name="Google Shape;2073;p61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</a:t>
            </a:r>
            <a:endParaRPr/>
          </a:p>
        </p:txBody>
      </p:sp>
      <p:pic>
        <p:nvPicPr>
          <p:cNvPr id="2074" name="Google Shape;2074;p6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06716" y="1456588"/>
            <a:ext cx="1065028" cy="702130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61"/>
          <p:cNvSpPr/>
          <p:nvPr/>
        </p:nvSpPr>
        <p:spPr>
          <a:xfrm rot="-1853872">
            <a:off x="-66000" y="941251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62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Dyeing material is like creating a colour palette as a painter. Artists can create a range of hues for their work.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take inspiration from the Earth and the land.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Any type of art can create a landscape, not just drawing and painting.</a:t>
            </a:r>
            <a:endParaRPr/>
          </a:p>
        </p:txBody>
      </p:sp>
      <p:sp>
        <p:nvSpPr>
          <p:cNvPr id="2081" name="Google Shape;2081;p62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Select appropriate materials, giving reasons.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techniques, ( printing, dyeing, weaving and stitching) to create different textural effects.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Develop skills in stitching, cutting and joining.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- texture, colour, shape, stuffing, shades, hue, landscape, inspiration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082" name="Google Shape;2082;p6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083" name="Google Shape;2083;p6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084" name="Google Shape;2084;p6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sp>
        <p:nvSpPr>
          <p:cNvPr id="2085" name="Google Shape;2085;p6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086" name="Google Shape;2086;p62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087" name="Google Shape;2087;p62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6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093" name="Google Shape;2093;p6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094" name="Google Shape;2094;p6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  <p:grpSp>
        <p:nvGrpSpPr>
          <p:cNvPr id="2095" name="Google Shape;2095;p63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096" name="Google Shape;2096;p63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12999" b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3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3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3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00" name="Google Shape;2100;p63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999" r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3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3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3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04" name="Google Shape;2104;p63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43999" b="-4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3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3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3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08" name="Google Shape;2108;p63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26998" b="-26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3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3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3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12" name="Google Shape;2112;p63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20998" b="-20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3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3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3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16" name="Google Shape;2116;p63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27998" b="-27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3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3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3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120" name="Google Shape;2120;p63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6</a:t>
            </a:r>
            <a:endParaRPr/>
          </a:p>
        </p:txBody>
      </p:sp>
      <p:sp>
        <p:nvSpPr>
          <p:cNvPr id="2121" name="Google Shape;2121;p63"/>
          <p:cNvSpPr/>
          <p:nvPr/>
        </p:nvSpPr>
        <p:spPr>
          <a:xfrm>
            <a:off x="342724" y="1087256"/>
            <a:ext cx="75252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Njideka Akunyili Crosby</a:t>
            </a:r>
            <a:endParaRPr/>
          </a:p>
        </p:txBody>
      </p:sp>
      <p:grpSp>
        <p:nvGrpSpPr>
          <p:cNvPr id="2122" name="Google Shape;2122;p63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123" name="Google Shape;2123;p63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3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33" name="Google Shape;2133;p63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37" name="Google Shape;2137;p63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141" name="Google Shape;2141;p63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2142" name="Google Shape;2142;p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90748" y="1502754"/>
            <a:ext cx="819150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3" name="Google Shape;2143;p63"/>
          <p:cNvSpPr/>
          <p:nvPr/>
        </p:nvSpPr>
        <p:spPr>
          <a:xfrm rot="-1853872">
            <a:off x="-113435" y="813320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64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mosaic is made up of lots of small, coloured pieces of material to form a picture.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use everyday life as the inspiration for their art.</a:t>
            </a:r>
            <a:endParaRPr/>
          </a:p>
        </p:txBody>
      </p:sp>
      <p:sp>
        <p:nvSpPr>
          <p:cNvPr id="2149" name="Google Shape;2149;p64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Add collage to a painted or printed background.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Create and arrange accurate patterns.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Plan and design a collage.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- mosaic, accurate.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150" name="Google Shape;2150;p6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151" name="Google Shape;2151;p6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152" name="Google Shape;2152;p6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  <p:sp>
        <p:nvSpPr>
          <p:cNvPr id="2153" name="Google Shape;2153;p6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154" name="Google Shape;2154;p64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155" name="Google Shape;2155;p64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5"/>
          <p:cNvSpPr txBox="1">
            <a:spLocks noGrp="1"/>
          </p:cNvSpPr>
          <p:nvPr>
            <p:ph type="ctrTitle"/>
          </p:nvPr>
        </p:nvSpPr>
        <p:spPr>
          <a:xfrm>
            <a:off x="838470" y="0"/>
            <a:ext cx="53226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"/>
              <a:buNone/>
            </a:pPr>
            <a:r>
              <a:rPr lang="en-US" dirty="0">
                <a:solidFill>
                  <a:schemeClr val="tx1"/>
                </a:solidFill>
              </a:rPr>
              <a:t>Printing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61" name="Google Shape;2161;p65"/>
          <p:cNvSpPr txBox="1">
            <a:spLocks noGrp="1"/>
          </p:cNvSpPr>
          <p:nvPr>
            <p:ph type="body" idx="1"/>
          </p:nvPr>
        </p:nvSpPr>
        <p:spPr>
          <a:xfrm>
            <a:off x="838200" y="3600450"/>
            <a:ext cx="5322888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/>
              <a:t>Threads</a:t>
            </a:r>
            <a:endParaRPr/>
          </a:p>
          <a:p>
            <a:pPr marL="514350" lvl="0" indent="-514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/>
              <a:t>Collagraphy</a:t>
            </a:r>
            <a:endParaRPr/>
          </a:p>
          <a:p>
            <a:pPr marL="514350" lvl="0" indent="-514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/>
              <a:t>Relief</a:t>
            </a:r>
            <a:endParaRPr/>
          </a:p>
          <a:p>
            <a:pPr marL="514350" lvl="0" indent="-5143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/>
              <a:t>Mono</a:t>
            </a:r>
            <a:endParaRPr/>
          </a:p>
        </p:txBody>
      </p:sp>
      <p:pic>
        <p:nvPicPr>
          <p:cNvPr id="2162" name="Google Shape;2162;p65" descr="Photo of the tips of colored pencil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84848" y="905256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pic>
        <p:nvPicPr>
          <p:cNvPr id="2163" name="Google Shape;2163;p65" descr="Photo of crayons &#10;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84848" y="3520440"/>
            <a:ext cx="4581144" cy="24505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6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169" name="Google Shape;2169;p6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170" name="Google Shape;2170;p6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grpSp>
        <p:nvGrpSpPr>
          <p:cNvPr id="2171" name="Google Shape;2171;p66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172" name="Google Shape;2172;p66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8999" b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6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6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6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76" name="Google Shape;2176;p66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8999" b="-18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6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6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6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80" name="Google Shape;2180;p66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6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6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6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84" name="Google Shape;2184;p66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999" r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6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6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6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88" name="Google Shape;2188;p66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998" b="-1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6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6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6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92" name="Google Shape;2192;p66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37997" b="-3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6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6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6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196" name="Google Shape;2196;p66"/>
          <p:cNvSpPr/>
          <p:nvPr/>
        </p:nvSpPr>
        <p:spPr>
          <a:xfrm>
            <a:off x="1409466" y="402582"/>
            <a:ext cx="38204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Early Years</a:t>
            </a:r>
            <a:endParaRPr sz="54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97" name="Google Shape;2197;p66"/>
          <p:cNvSpPr/>
          <p:nvPr/>
        </p:nvSpPr>
        <p:spPr>
          <a:xfrm>
            <a:off x="1031060" y="1174653"/>
            <a:ext cx="45772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Claire Haxby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198" name="Google Shape;2198;p66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199" name="Google Shape;2199;p66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6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201" name="Google Shape;2201;p66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6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03" name="Google Shape;2203;p66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66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print</a:t>
              </a:r>
              <a:endParaRPr/>
            </a:p>
          </p:txBody>
        </p:sp>
        <p:sp>
          <p:nvSpPr>
            <p:cNvPr id="2205" name="Google Shape;2205;p66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6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07" name="Google Shape;2207;p66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6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Hapa-zome</a:t>
              </a: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09" name="Google Shape;2209;p66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6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11" name="Google Shape;2211;p66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6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floral</a:t>
              </a:r>
              <a:endParaRPr/>
            </a:p>
          </p:txBody>
        </p:sp>
        <p:sp>
          <p:nvSpPr>
            <p:cNvPr id="2213" name="Google Shape;2213;p66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6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15" name="Google Shape;2215;p66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6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fabric</a:t>
              </a:r>
              <a:endParaRPr/>
            </a:p>
          </p:txBody>
        </p:sp>
      </p:grpSp>
      <p:sp>
        <p:nvSpPr>
          <p:cNvPr id="2217" name="Google Shape;2217;p66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3 </a:t>
            </a:r>
            <a:endParaRPr/>
          </a:p>
        </p:txBody>
      </p:sp>
      <p:sp>
        <p:nvSpPr>
          <p:cNvPr id="2218" name="Google Shape;2218;p66"/>
          <p:cNvSpPr/>
          <p:nvPr/>
        </p:nvSpPr>
        <p:spPr>
          <a:xfrm rot="-1853872">
            <a:off x="-94799" y="894241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  <p:pic>
        <p:nvPicPr>
          <p:cNvPr id="2219" name="Google Shape;2219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28129" y="1636318"/>
            <a:ext cx="1422201" cy="834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67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print using an object.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Not all printing is on paper.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print in art is transferring something from one thing to another. </a:t>
            </a:r>
            <a:endParaRPr/>
          </a:p>
        </p:txBody>
      </p:sp>
      <p:sp>
        <p:nvSpPr>
          <p:cNvPr id="2225" name="Google Shape;2225;p67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Explore printing using different objects, (sponges, food, fabric)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Mono print using foil and felt pens.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Hapa-Zome to print.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Talk about how I have printed something and why I chose what to print with.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print, object, printing, Hapa-Zome, floral</a:t>
            </a:r>
            <a:endParaRPr/>
          </a:p>
          <a:p>
            <a:pPr marL="2286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2226" name="Google Shape;2226;p6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227" name="Google Shape;2227;p6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228" name="Google Shape;2228;p6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  <p:sp>
        <p:nvSpPr>
          <p:cNvPr id="2229" name="Google Shape;2229;p6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230" name="Google Shape;2230;p67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231" name="Google Shape;2231;p67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6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237" name="Google Shape;2237;p6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238" name="Google Shape;2238;p6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  <p:grpSp>
        <p:nvGrpSpPr>
          <p:cNvPr id="2239" name="Google Shape;2239;p68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240" name="Google Shape;2240;p68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999" b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8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8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8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44" name="Google Shape;2244;p68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7998" b="-7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8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8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8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48" name="Google Shape;2248;p68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29999" b="-29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8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8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8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52" name="Google Shape;2252;p68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30997" b="-30995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8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68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8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56" name="Google Shape;2256;p68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3997" b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8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8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8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60" name="Google Shape;2260;p68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18987" b="-11898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8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8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8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264" name="Google Shape;2264;p68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1</a:t>
            </a:r>
            <a:endParaRPr/>
          </a:p>
        </p:txBody>
      </p:sp>
      <p:sp>
        <p:nvSpPr>
          <p:cNvPr id="2265" name="Google Shape;2265;p68"/>
          <p:cNvSpPr/>
          <p:nvPr/>
        </p:nvSpPr>
        <p:spPr>
          <a:xfrm>
            <a:off x="1514045" y="1204109"/>
            <a:ext cx="18056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Tuyo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266" name="Google Shape;2266;p68"/>
          <p:cNvGrpSpPr/>
          <p:nvPr/>
        </p:nvGrpSpPr>
        <p:grpSpPr>
          <a:xfrm>
            <a:off x="692876" y="2467978"/>
            <a:ext cx="3371775" cy="3371775"/>
            <a:chOff x="615180" y="4870"/>
            <a:chExt cx="3371775" cy="3371775"/>
          </a:xfrm>
        </p:grpSpPr>
        <p:sp>
          <p:nvSpPr>
            <p:cNvPr id="2267" name="Google Shape;2267;p68"/>
            <p:cNvSpPr/>
            <p:nvPr/>
          </p:nvSpPr>
          <p:spPr>
            <a:xfrm>
              <a:off x="1908072" y="1297762"/>
              <a:ext cx="785992" cy="78599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68"/>
            <p:cNvSpPr txBox="1"/>
            <p:nvPr/>
          </p:nvSpPr>
          <p:spPr>
            <a:xfrm>
              <a:off x="2023178" y="1412868"/>
              <a:ext cx="555780" cy="555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269" name="Google Shape;2269;p68"/>
            <p:cNvSpPr/>
            <p:nvPr/>
          </p:nvSpPr>
          <p:spPr>
            <a:xfrm rot="-5400000">
              <a:off x="2217184" y="1010620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68"/>
            <p:cNvSpPr txBox="1"/>
            <p:nvPr/>
          </p:nvSpPr>
          <p:spPr>
            <a:xfrm rot="-5400000">
              <a:off x="2242349" y="1089232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71" name="Google Shape;2271;p68"/>
            <p:cNvSpPr/>
            <p:nvPr/>
          </p:nvSpPr>
          <p:spPr>
            <a:xfrm>
              <a:off x="1812893" y="4870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8"/>
            <p:cNvSpPr txBox="1"/>
            <p:nvPr/>
          </p:nvSpPr>
          <p:spPr>
            <a:xfrm>
              <a:off x="1955876" y="147853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Recycled materials</a:t>
              </a:r>
              <a:endParaRPr/>
            </a:p>
          </p:txBody>
        </p:sp>
        <p:sp>
          <p:nvSpPr>
            <p:cNvPr id="2273" name="Google Shape;2273;p68"/>
            <p:cNvSpPr/>
            <p:nvPr/>
          </p:nvSpPr>
          <p:spPr>
            <a:xfrm>
              <a:off x="2763703" y="1557139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8"/>
            <p:cNvSpPr txBox="1"/>
            <p:nvPr/>
          </p:nvSpPr>
          <p:spPr>
            <a:xfrm>
              <a:off x="2763703" y="1610586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75" name="Google Shape;2275;p68"/>
            <p:cNvSpPr/>
            <p:nvPr/>
          </p:nvSpPr>
          <p:spPr>
            <a:xfrm>
              <a:off x="3010606" y="1202583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8"/>
            <p:cNvSpPr txBox="1"/>
            <p:nvPr/>
          </p:nvSpPr>
          <p:spPr>
            <a:xfrm>
              <a:off x="3153589" y="1345566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Mono colour</a:t>
              </a:r>
              <a:endParaRPr/>
            </a:p>
          </p:txBody>
        </p:sp>
        <p:sp>
          <p:nvSpPr>
            <p:cNvPr id="2277" name="Google Shape;2277;p68"/>
            <p:cNvSpPr/>
            <p:nvPr/>
          </p:nvSpPr>
          <p:spPr>
            <a:xfrm rot="5400000">
              <a:off x="2217184" y="2103658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8"/>
            <p:cNvSpPr txBox="1"/>
            <p:nvPr/>
          </p:nvSpPr>
          <p:spPr>
            <a:xfrm rot="5400000">
              <a:off x="2242349" y="2131940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79" name="Google Shape;2279;p68"/>
            <p:cNvSpPr/>
            <p:nvPr/>
          </p:nvSpPr>
          <p:spPr>
            <a:xfrm>
              <a:off x="1812893" y="2400296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8"/>
            <p:cNvSpPr txBox="1"/>
            <p:nvPr/>
          </p:nvSpPr>
          <p:spPr>
            <a:xfrm>
              <a:off x="1955876" y="2543279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collagraphy</a:t>
              </a:r>
              <a:endParaRPr/>
            </a:p>
          </p:txBody>
        </p:sp>
        <p:sp>
          <p:nvSpPr>
            <p:cNvPr id="2281" name="Google Shape;2281;p68"/>
            <p:cNvSpPr/>
            <p:nvPr/>
          </p:nvSpPr>
          <p:spPr>
            <a:xfrm rot="10800000">
              <a:off x="1670665" y="1557139"/>
              <a:ext cx="167767" cy="26723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8"/>
            <p:cNvSpPr txBox="1"/>
            <p:nvPr/>
          </p:nvSpPr>
          <p:spPr>
            <a:xfrm>
              <a:off x="1720995" y="1610586"/>
              <a:ext cx="117437" cy="160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83" name="Google Shape;2283;p68"/>
            <p:cNvSpPr/>
            <p:nvPr/>
          </p:nvSpPr>
          <p:spPr>
            <a:xfrm>
              <a:off x="615180" y="1202583"/>
              <a:ext cx="976349" cy="976349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8"/>
            <p:cNvSpPr txBox="1"/>
            <p:nvPr/>
          </p:nvSpPr>
          <p:spPr>
            <a:xfrm>
              <a:off x="758163" y="1345566"/>
              <a:ext cx="690383" cy="690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detail</a:t>
              </a:r>
              <a:endParaRPr/>
            </a:p>
          </p:txBody>
        </p:sp>
      </p:grpSp>
      <p:sp>
        <p:nvSpPr>
          <p:cNvPr id="2285" name="Google Shape;2285;p68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 </a:t>
            </a:r>
            <a:endParaRPr/>
          </a:p>
        </p:txBody>
      </p:sp>
      <p:sp>
        <p:nvSpPr>
          <p:cNvPr id="2286" name="Google Shape;2286;p68"/>
          <p:cNvSpPr/>
          <p:nvPr/>
        </p:nvSpPr>
        <p:spPr>
          <a:xfrm rot="-1853872">
            <a:off x="-94012" y="921740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  <p:pic>
        <p:nvPicPr>
          <p:cNvPr id="2287" name="Google Shape;2287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73501" y="1409684"/>
            <a:ext cx="1331458" cy="81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69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Collagraphy printing is sticking things onto a board to print from.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Mono colour means only in one colour. (but can be lighter or darker options of the same colour)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293" name="Google Shape;2293;p69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Copy an original print.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recycled materials to create a collagraphy print.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Show detail on a mono colour print through the use of different materials.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mono colour, shape, printmaking, </a:t>
            </a:r>
            <a:endParaRPr/>
          </a:p>
        </p:txBody>
      </p:sp>
      <p:sp>
        <p:nvSpPr>
          <p:cNvPr id="2294" name="Google Shape;2294;p6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295" name="Google Shape;2295;p6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296" name="Google Shape;2296;p6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  <p:sp>
        <p:nvSpPr>
          <p:cNvPr id="2297" name="Google Shape;2297;p6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298" name="Google Shape;2298;p69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299" name="Google Shape;2299;p69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Simple sketches can be used to start artwork.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sketch is a rough drawing or painting, to help make a finished picture later.</a:t>
            </a: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Explore using different media to draw. (pencil, chalk, paint)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Hold a pencil correctly.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Draw representations of people.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Add details to drawings including emotions on faces.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Talk about what I want to draw.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Talk about what I have drawn.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vocabulary; draw, pencil grip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79" name="Google Shape;279;p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80" name="Google Shape;280;p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82" name="Google Shape;282;p7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83" name="Google Shape;283;p7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7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305" name="Google Shape;2305;p7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306" name="Google Shape;2306;p7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  <p:grpSp>
        <p:nvGrpSpPr>
          <p:cNvPr id="2307" name="Google Shape;2307;p70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308" name="Google Shape;2308;p70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9999" b="-39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0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0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0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12" name="Google Shape;2312;p70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4999" r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0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0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0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16" name="Google Shape;2316;p70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3999" b="-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0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0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0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20" name="Google Shape;2320;p70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998" b="-1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0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0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0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24" name="Google Shape;2324;p70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0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0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0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28" name="Google Shape;2328;p70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998" b="-1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0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0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0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332" name="Google Shape;2332;p70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2</a:t>
            </a:r>
            <a:endParaRPr/>
          </a:p>
        </p:txBody>
      </p:sp>
      <p:sp>
        <p:nvSpPr>
          <p:cNvPr id="2333" name="Google Shape;2333;p70"/>
          <p:cNvSpPr/>
          <p:nvPr/>
        </p:nvSpPr>
        <p:spPr>
          <a:xfrm>
            <a:off x="421864" y="1204109"/>
            <a:ext cx="418358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Conita Kent</a:t>
            </a:r>
            <a:endParaRPr sz="5400" b="1" i="0" u="none" strike="noStrike" cap="none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2334" name="Google Shape;2334;p70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335" name="Google Shape;2335;p70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0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337" name="Google Shape;2337;p70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0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39" name="Google Shape;2339;p70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0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reverse</a:t>
              </a:r>
              <a:endParaRPr/>
            </a:p>
          </p:txBody>
        </p:sp>
        <p:sp>
          <p:nvSpPr>
            <p:cNvPr id="2341" name="Google Shape;2341;p70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0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43" name="Google Shape;2343;p70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0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Print block</a:t>
              </a:r>
              <a:endParaRPr/>
            </a:p>
          </p:txBody>
        </p:sp>
        <p:sp>
          <p:nvSpPr>
            <p:cNvPr id="2345" name="Google Shape;2345;p70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0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47" name="Google Shape;2347;p70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0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layering</a:t>
              </a:r>
              <a:endParaRPr/>
            </a:p>
          </p:txBody>
        </p:sp>
        <p:sp>
          <p:nvSpPr>
            <p:cNvPr id="2349" name="Google Shape;2349;p70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0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51" name="Google Shape;2351;p70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0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Multi colour</a:t>
              </a:r>
              <a:endParaRPr/>
            </a:p>
          </p:txBody>
        </p:sp>
      </p:grpSp>
      <p:sp>
        <p:nvSpPr>
          <p:cNvPr id="2353" name="Google Shape;2353;p70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 </a:t>
            </a:r>
            <a:endParaRPr/>
          </a:p>
        </p:txBody>
      </p:sp>
      <p:pic>
        <p:nvPicPr>
          <p:cNvPr id="2354" name="Google Shape;2354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85424" y="1406524"/>
            <a:ext cx="1268376" cy="720915"/>
          </a:xfrm>
          <a:prstGeom prst="rect">
            <a:avLst/>
          </a:prstGeom>
          <a:noFill/>
          <a:ln>
            <a:noFill/>
          </a:ln>
        </p:spPr>
      </p:pic>
      <p:sp>
        <p:nvSpPr>
          <p:cNvPr id="2355" name="Google Shape;2355;p70"/>
          <p:cNvSpPr/>
          <p:nvPr/>
        </p:nvSpPr>
        <p:spPr>
          <a:xfrm rot="-1853872">
            <a:off x="-94012" y="1042456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71"/>
          <p:cNvSpPr txBox="1">
            <a:spLocks noGrp="1"/>
          </p:cNvSpPr>
          <p:nvPr>
            <p:ph type="body" idx="1"/>
          </p:nvPr>
        </p:nvSpPr>
        <p:spPr>
          <a:xfrm>
            <a:off x="839788" y="2560321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Anyone can be an artist regardless of their job choice.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Printing is a way of mass producing text or images.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Multi colour means more than one colour.</a:t>
            </a:r>
            <a:endParaRPr/>
          </a:p>
          <a:p>
            <a:pPr marL="457200" lvl="0" indent="-144018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None/>
            </a:pPr>
            <a:endParaRPr/>
          </a:p>
        </p:txBody>
      </p:sp>
      <p:sp>
        <p:nvSpPr>
          <p:cNvPr id="2361" name="Google Shape;2361;p71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a variety of materials (different cardboards, corrugated card, felt, plastic letters) to create print blocks.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more than one colour to layer in a print.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Reverse letters to make them print the right way round.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 – layering, accuracy, print block, reverse, multi colour</a:t>
            </a:r>
            <a:endParaRPr/>
          </a:p>
        </p:txBody>
      </p:sp>
      <p:sp>
        <p:nvSpPr>
          <p:cNvPr id="2362" name="Google Shape;2362;p7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363" name="Google Shape;2363;p7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364" name="Google Shape;2364;p7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  <p:sp>
        <p:nvSpPr>
          <p:cNvPr id="2365" name="Google Shape;2365;p71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366" name="Google Shape;2366;p71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367" name="Google Shape;2367;p71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2368" name="Google Shape;2368;p71"/>
          <p:cNvSpPr txBox="1"/>
          <p:nvPr/>
        </p:nvSpPr>
        <p:spPr>
          <a:xfrm>
            <a:off x="836612" y="4718218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7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374" name="Google Shape;2374;p7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375" name="Google Shape;2375;p7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  <p:grpSp>
        <p:nvGrpSpPr>
          <p:cNvPr id="2376" name="Google Shape;2376;p72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377" name="Google Shape;2377;p72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58998" b="-5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2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2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2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81" name="Google Shape;2381;p72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6998" r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2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2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2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85" name="Google Shape;2385;p72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48998" b="-4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2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2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2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89" name="Google Shape;2389;p72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2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2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2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93" name="Google Shape;2393;p72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999" b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2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2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2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97" name="Google Shape;2397;p72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14999" b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2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2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2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401" name="Google Shape;2401;p72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3</a:t>
            </a:r>
            <a:endParaRPr/>
          </a:p>
        </p:txBody>
      </p:sp>
      <p:sp>
        <p:nvSpPr>
          <p:cNvPr id="2402" name="Google Shape;2402;p72"/>
          <p:cNvSpPr/>
          <p:nvPr/>
        </p:nvSpPr>
        <p:spPr>
          <a:xfrm>
            <a:off x="401808" y="1094297"/>
            <a:ext cx="69333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Favianna Rodriguez</a:t>
            </a:r>
            <a:endParaRPr/>
          </a:p>
        </p:txBody>
      </p:sp>
      <p:grpSp>
        <p:nvGrpSpPr>
          <p:cNvPr id="2403" name="Google Shape;2403;p72"/>
          <p:cNvGrpSpPr/>
          <p:nvPr/>
        </p:nvGrpSpPr>
        <p:grpSpPr>
          <a:xfrm>
            <a:off x="693921" y="2469023"/>
            <a:ext cx="3369685" cy="3369685"/>
            <a:chOff x="616225" y="5915"/>
            <a:chExt cx="3369685" cy="3369685"/>
          </a:xfrm>
        </p:grpSpPr>
        <p:sp>
          <p:nvSpPr>
            <p:cNvPr id="2404" name="Google Shape;2404;p72"/>
            <p:cNvSpPr/>
            <p:nvPr/>
          </p:nvSpPr>
          <p:spPr>
            <a:xfrm>
              <a:off x="1908311" y="1298001"/>
              <a:ext cx="785514" cy="785514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2"/>
            <p:cNvSpPr txBox="1"/>
            <p:nvPr/>
          </p:nvSpPr>
          <p:spPr>
            <a:xfrm>
              <a:off x="2023347" y="1413037"/>
              <a:ext cx="555442" cy="555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406" name="Google Shape;2406;p72"/>
            <p:cNvSpPr/>
            <p:nvPr/>
          </p:nvSpPr>
          <p:spPr>
            <a:xfrm rot="-5400000">
              <a:off x="2217241" y="1011044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2"/>
            <p:cNvSpPr txBox="1"/>
            <p:nvPr/>
          </p:nvSpPr>
          <p:spPr>
            <a:xfrm rot="-5400000">
              <a:off x="2242389" y="1089607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08" name="Google Shape;2408;p72"/>
            <p:cNvSpPr/>
            <p:nvPr/>
          </p:nvSpPr>
          <p:spPr>
            <a:xfrm>
              <a:off x="1813190" y="5915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2"/>
            <p:cNvSpPr txBox="1"/>
            <p:nvPr/>
          </p:nvSpPr>
          <p:spPr>
            <a:xfrm>
              <a:off x="1956086" y="148811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venir"/>
                <a:buNone/>
              </a:pPr>
              <a:endParaRPr sz="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10" name="Google Shape;2410;p72"/>
            <p:cNvSpPr/>
            <p:nvPr/>
          </p:nvSpPr>
          <p:spPr>
            <a:xfrm>
              <a:off x="2763418" y="1557220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2"/>
            <p:cNvSpPr txBox="1"/>
            <p:nvPr/>
          </p:nvSpPr>
          <p:spPr>
            <a:xfrm>
              <a:off x="2763418" y="1610635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12" name="Google Shape;2412;p72"/>
            <p:cNvSpPr/>
            <p:nvPr/>
          </p:nvSpPr>
          <p:spPr>
            <a:xfrm>
              <a:off x="3010154" y="1202880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2"/>
            <p:cNvSpPr txBox="1"/>
            <p:nvPr/>
          </p:nvSpPr>
          <p:spPr>
            <a:xfrm>
              <a:off x="3153050" y="1345776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Mono printing</a:t>
              </a:r>
              <a:endParaRPr/>
            </a:p>
          </p:txBody>
        </p:sp>
        <p:sp>
          <p:nvSpPr>
            <p:cNvPr id="2414" name="Google Shape;2414;p72"/>
            <p:cNvSpPr/>
            <p:nvPr/>
          </p:nvSpPr>
          <p:spPr>
            <a:xfrm rot="5400000">
              <a:off x="2217241" y="2103397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2"/>
            <p:cNvSpPr txBox="1"/>
            <p:nvPr/>
          </p:nvSpPr>
          <p:spPr>
            <a:xfrm rot="5400000">
              <a:off x="2242389" y="2131664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16" name="Google Shape;2416;p72"/>
            <p:cNvSpPr/>
            <p:nvPr/>
          </p:nvSpPr>
          <p:spPr>
            <a:xfrm>
              <a:off x="1813190" y="2399844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2"/>
            <p:cNvSpPr txBox="1"/>
            <p:nvPr/>
          </p:nvSpPr>
          <p:spPr>
            <a:xfrm>
              <a:off x="1956086" y="2542740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background</a:t>
              </a:r>
              <a:endParaRPr/>
            </a:p>
          </p:txBody>
        </p:sp>
        <p:sp>
          <p:nvSpPr>
            <p:cNvPr id="2418" name="Google Shape;2418;p72"/>
            <p:cNvSpPr/>
            <p:nvPr/>
          </p:nvSpPr>
          <p:spPr>
            <a:xfrm rot="10800000">
              <a:off x="1671064" y="1557220"/>
              <a:ext cx="167654" cy="26707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2"/>
            <p:cNvSpPr txBox="1"/>
            <p:nvPr/>
          </p:nvSpPr>
          <p:spPr>
            <a:xfrm>
              <a:off x="1721360" y="1610635"/>
              <a:ext cx="117358" cy="16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20" name="Google Shape;2420;p72"/>
            <p:cNvSpPr/>
            <p:nvPr/>
          </p:nvSpPr>
          <p:spPr>
            <a:xfrm>
              <a:off x="616225" y="1202880"/>
              <a:ext cx="975756" cy="9757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2"/>
            <p:cNvSpPr txBox="1"/>
            <p:nvPr/>
          </p:nvSpPr>
          <p:spPr>
            <a:xfrm>
              <a:off x="759121" y="1345776"/>
              <a:ext cx="689964" cy="689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venir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marbling</a:t>
              </a:r>
              <a:endParaRPr/>
            </a:p>
          </p:txBody>
        </p:sp>
      </p:grpSp>
      <p:sp>
        <p:nvSpPr>
          <p:cNvPr id="2422" name="Google Shape;2422;p72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3 </a:t>
            </a:r>
            <a:endParaRPr/>
          </a:p>
        </p:txBody>
      </p:sp>
      <p:pic>
        <p:nvPicPr>
          <p:cNvPr id="2423" name="Google Shape;2423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54868" y="1453120"/>
            <a:ext cx="1198932" cy="775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4" name="Google Shape;2424;p72"/>
          <p:cNvSpPr/>
          <p:nvPr/>
        </p:nvSpPr>
        <p:spPr>
          <a:xfrm rot="-1853872">
            <a:off x="-94012" y="921740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p73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artists print on to a background they have created.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Paper comes in lots of sizes. They have a letter and then a number.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 mono print is a one off design, it cannot be mass produced from a block.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430" name="Google Shape;2430;p73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different techniques to make a background for printing on. (wax and watercolour, marbling)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plastic sheet to create a mono print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vocabulary; background, wax, marbling, mono print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431" name="Google Shape;2431;p7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432" name="Google Shape;2432;p7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433" name="Google Shape;2433;p7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  <p:sp>
        <p:nvSpPr>
          <p:cNvPr id="2434" name="Google Shape;2434;p73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435" name="Google Shape;2435;p73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436" name="Google Shape;2436;p73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7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442" name="Google Shape;2442;p7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443" name="Google Shape;2443;p7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  <p:grpSp>
        <p:nvGrpSpPr>
          <p:cNvPr id="2444" name="Google Shape;2444;p74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445" name="Google Shape;2445;p74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0997" b="-30995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4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4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4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49" name="Google Shape;2449;p74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0999" b="-10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4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4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4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53" name="Google Shape;2453;p74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5999" b="-55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4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4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4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57" name="Google Shape;2457;p74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2999" b="-12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4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4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4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61" name="Google Shape;2461;p74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4999" b="-14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4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4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4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65" name="Google Shape;2465;p74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38998" b="-38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4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4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4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469" name="Google Shape;2469;p74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4</a:t>
            </a:r>
            <a:endParaRPr/>
          </a:p>
        </p:txBody>
      </p:sp>
      <p:sp>
        <p:nvSpPr>
          <p:cNvPr id="2470" name="Google Shape;2470;p74"/>
          <p:cNvSpPr/>
          <p:nvPr/>
        </p:nvSpPr>
        <p:spPr>
          <a:xfrm>
            <a:off x="469838" y="1094297"/>
            <a:ext cx="51924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William Morris</a:t>
            </a:r>
            <a:endParaRPr/>
          </a:p>
        </p:txBody>
      </p:sp>
      <p:grpSp>
        <p:nvGrpSpPr>
          <p:cNvPr id="2471" name="Google Shape;2471;p74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472" name="Google Shape;2472;p74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4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474" name="Google Shape;2474;p74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4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76" name="Google Shape;2476;p74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4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78" name="Google Shape;2478;p74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4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80" name="Google Shape;2480;p74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4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layering</a:t>
              </a:r>
              <a:endParaRPr/>
            </a:p>
          </p:txBody>
        </p:sp>
        <p:sp>
          <p:nvSpPr>
            <p:cNvPr id="2482" name="Google Shape;2482;p74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4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84" name="Google Shape;2484;p74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4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86" name="Google Shape;2486;p74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4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88" name="Google Shape;2488;p74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4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venir"/>
                <a:buNone/>
              </a:pP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490" name="Google Shape;2490;p74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1 </a:t>
            </a:r>
            <a:endParaRPr/>
          </a:p>
        </p:txBody>
      </p:sp>
      <p:pic>
        <p:nvPicPr>
          <p:cNvPr id="2491" name="Google Shape;2491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2566" y="1452019"/>
            <a:ext cx="813328" cy="1011089"/>
          </a:xfrm>
          <a:prstGeom prst="rect">
            <a:avLst/>
          </a:prstGeom>
          <a:noFill/>
          <a:ln>
            <a:noFill/>
          </a:ln>
        </p:spPr>
      </p:pic>
      <p:sp>
        <p:nvSpPr>
          <p:cNvPr id="2492" name="Google Shape;2492;p74"/>
          <p:cNvSpPr/>
          <p:nvPr/>
        </p:nvSpPr>
        <p:spPr>
          <a:xfrm rot="-1853872">
            <a:off x="-94012" y="871617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75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Printing can be used to create home furnishings like wallpaper.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Some artist’s designs are used to decorate our homes. </a:t>
            </a:r>
            <a:endParaRPr/>
          </a:p>
        </p:txBody>
      </p:sp>
      <p:sp>
        <p:nvSpPr>
          <p:cNvPr id="2498" name="Google Shape;2498;p75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more than one colour to layer in a print;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Replicate patterns from observations;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Make multiple collagraphy printing blocks and build a printed piece of art;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Make repeated patterns with precision;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Key vocabulary; replicate, multiple, precision</a:t>
            </a:r>
            <a:endParaRPr/>
          </a:p>
        </p:txBody>
      </p:sp>
      <p:sp>
        <p:nvSpPr>
          <p:cNvPr id="2499" name="Google Shape;2499;p7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500" name="Google Shape;2500;p7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501" name="Google Shape;2501;p7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  <p:sp>
        <p:nvSpPr>
          <p:cNvPr id="2502" name="Google Shape;2502;p75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503" name="Google Shape;2503;p75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504" name="Google Shape;2504;p75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2505" name="Google Shape;2505;p75"/>
          <p:cNvSpPr txBox="1"/>
          <p:nvPr/>
        </p:nvSpPr>
        <p:spPr>
          <a:xfrm>
            <a:off x="836612" y="4718218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7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511" name="Google Shape;2511;p7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512" name="Google Shape;2512;p7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  <p:grpSp>
        <p:nvGrpSpPr>
          <p:cNvPr id="2513" name="Google Shape;2513;p76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514" name="Google Shape;2514;p76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48998" b="-48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6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6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6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18" name="Google Shape;2518;p76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3997" b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6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6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6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22" name="Google Shape;2522;p76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5999" b="-55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6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6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6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26" name="Google Shape;2526;p76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t="-17999" b="-1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76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76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76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30" name="Google Shape;2530;p76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999" b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76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76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76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34" name="Google Shape;2534;p76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37997" b="-3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76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76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76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538" name="Google Shape;2538;p76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5</a:t>
            </a:r>
            <a:endParaRPr/>
          </a:p>
        </p:txBody>
      </p:sp>
      <p:sp>
        <p:nvSpPr>
          <p:cNvPr id="2539" name="Google Shape;2539;p76"/>
          <p:cNvSpPr/>
          <p:nvPr/>
        </p:nvSpPr>
        <p:spPr>
          <a:xfrm>
            <a:off x="358457" y="1094297"/>
            <a:ext cx="54457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Laurie Hastings</a:t>
            </a:r>
            <a:endParaRPr/>
          </a:p>
        </p:txBody>
      </p:sp>
      <p:grpSp>
        <p:nvGrpSpPr>
          <p:cNvPr id="2540" name="Google Shape;2540;p76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541" name="Google Shape;2541;p76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6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543" name="Google Shape;2543;p76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6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45" name="Google Shape;2545;p76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6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ink</a:t>
              </a:r>
              <a:endParaRPr/>
            </a:p>
          </p:txBody>
        </p:sp>
        <p:sp>
          <p:nvSpPr>
            <p:cNvPr id="2547" name="Google Shape;2547;p76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6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49" name="Google Shape;2549;p76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76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Styrofoam</a:t>
              </a:r>
              <a:endParaRPr/>
            </a:p>
          </p:txBody>
        </p:sp>
        <p:sp>
          <p:nvSpPr>
            <p:cNvPr id="2551" name="Google Shape;2551;p76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76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53" name="Google Shape;2553;p76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6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Eraser carving</a:t>
              </a:r>
              <a:endParaRPr/>
            </a:p>
          </p:txBody>
        </p:sp>
        <p:sp>
          <p:nvSpPr>
            <p:cNvPr id="2555" name="Google Shape;2555;p76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76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57" name="Google Shape;2557;p76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6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Relief printing</a:t>
              </a:r>
              <a:endParaRPr/>
            </a:p>
          </p:txBody>
        </p:sp>
      </p:grpSp>
      <p:sp>
        <p:nvSpPr>
          <p:cNvPr id="2559" name="Google Shape;2559;p76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 </a:t>
            </a:r>
            <a:endParaRPr/>
          </a:p>
        </p:txBody>
      </p:sp>
      <p:pic>
        <p:nvPicPr>
          <p:cNvPr id="2560" name="Google Shape;2560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19423" y="1459422"/>
            <a:ext cx="113437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2561" name="Google Shape;2561;p76"/>
          <p:cNvSpPr/>
          <p:nvPr/>
        </p:nvSpPr>
        <p:spPr>
          <a:xfrm rot="-1853872">
            <a:off x="-136764" y="871615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p77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Relief printing is cutting away of part of the surface of a block of material so that the image area to be printed stands out in relief.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Printing ink is thicker than writing ink so that it doesn’t run off your block.</a:t>
            </a:r>
            <a:endParaRPr/>
          </a:p>
        </p:txBody>
      </p:sp>
      <p:sp>
        <p:nvSpPr>
          <p:cNvPr id="2567" name="Google Shape;2567;p77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Design and create printing blocks/tiles on different materials;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Further develop printing techniques by using block relief printing;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printing ink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Create and arrange accurate patterns;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Use key vocabulary; printing ink, styrofoam printing tiles, inking rollers.</a:t>
            </a: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  <a:p>
            <a:pPr marL="457200" lvl="0" indent="-1371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None/>
            </a:pPr>
            <a:endParaRPr/>
          </a:p>
        </p:txBody>
      </p:sp>
      <p:sp>
        <p:nvSpPr>
          <p:cNvPr id="2568" name="Google Shape;2568;p7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569" name="Google Shape;2569;p7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570" name="Google Shape;2570;p7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  <p:sp>
        <p:nvSpPr>
          <p:cNvPr id="2571" name="Google Shape;2571;p7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572" name="Google Shape;2572;p77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573" name="Google Shape;2573;p77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2574" name="Google Shape;2574;p77"/>
          <p:cNvSpPr txBox="1"/>
          <p:nvPr/>
        </p:nvSpPr>
        <p:spPr>
          <a:xfrm>
            <a:off x="836612" y="4718218"/>
            <a:ext cx="5157787" cy="16041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p7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580" name="Google Shape;2580;p7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581" name="Google Shape;2581;p7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  <p:grpSp>
        <p:nvGrpSpPr>
          <p:cNvPr id="2582" name="Google Shape;2582;p78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583" name="Google Shape;2583;p78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25997" b="-2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8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8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8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87" name="Google Shape;2587;p78"/>
            <p:cNvSpPr/>
            <p:nvPr/>
          </p:nvSpPr>
          <p:spPr>
            <a:xfrm>
              <a:off x="4499931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1998" b="-1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8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8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8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91" name="Google Shape;2591;p78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61997" b="-61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8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8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8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95" name="Google Shape;2595;p78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13997" r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8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8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8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99" name="Google Shape;2599;p78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8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8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8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03" name="Google Shape;2603;p78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41998" b="-41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8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8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8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607" name="Google Shape;2607;p78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6</a:t>
            </a:r>
            <a:endParaRPr/>
          </a:p>
        </p:txBody>
      </p:sp>
      <p:sp>
        <p:nvSpPr>
          <p:cNvPr id="2608" name="Google Shape;2608;p78"/>
          <p:cNvSpPr/>
          <p:nvPr/>
        </p:nvSpPr>
        <p:spPr>
          <a:xfrm>
            <a:off x="408658" y="1132963"/>
            <a:ext cx="47952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Claire Halifax</a:t>
            </a:r>
            <a:endParaRPr/>
          </a:p>
        </p:txBody>
      </p:sp>
      <p:grpSp>
        <p:nvGrpSpPr>
          <p:cNvPr id="2609" name="Google Shape;2609;p78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2610" name="Google Shape;2610;p78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8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2612" name="Google Shape;2612;p78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8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14" name="Google Shape;2614;p78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8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Multi block</a:t>
              </a:r>
              <a:endParaRPr/>
            </a:p>
          </p:txBody>
        </p:sp>
        <p:sp>
          <p:nvSpPr>
            <p:cNvPr id="2616" name="Google Shape;2616;p78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8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18" name="Google Shape;2618;p78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8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Intricate </a:t>
              </a:r>
              <a:endParaRPr/>
            </a:p>
          </p:txBody>
        </p:sp>
        <p:sp>
          <p:nvSpPr>
            <p:cNvPr id="2620" name="Google Shape;2620;p78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8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22" name="Google Shape;2622;p78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8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Fabric</a:t>
              </a:r>
              <a:endParaRPr/>
            </a:p>
          </p:txBody>
        </p:sp>
        <p:sp>
          <p:nvSpPr>
            <p:cNvPr id="2624" name="Google Shape;2624;p78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8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26" name="Google Shape;2626;p78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8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All printing types</a:t>
              </a:r>
              <a:endParaRPr/>
            </a:p>
          </p:txBody>
        </p:sp>
      </p:grpSp>
      <p:sp>
        <p:nvSpPr>
          <p:cNvPr id="2628" name="Google Shape;2628;p78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 </a:t>
            </a:r>
            <a:endParaRPr/>
          </a:p>
        </p:txBody>
      </p:sp>
      <p:pic>
        <p:nvPicPr>
          <p:cNvPr id="2629" name="Google Shape;2629;p7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53060" y="1396030"/>
            <a:ext cx="572339" cy="8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0" name="Google Shape;2630;p78"/>
          <p:cNvSpPr/>
          <p:nvPr/>
        </p:nvSpPr>
        <p:spPr>
          <a:xfrm rot="-1853872">
            <a:off x="-94012" y="932908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79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An artist’s picture’s composition is an important part of the design process for a finished piece of art.</a:t>
            </a:r>
            <a:endParaRPr/>
          </a:p>
        </p:txBody>
      </p:sp>
      <p:sp>
        <p:nvSpPr>
          <p:cNvPr id="2636" name="Google Shape;2636;p79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Use different printing types to create one piece of art (collagraphy, mono and relief block)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Decide which parts of a composition should be done with which printing type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Use intricate carving showing detail on relief print blocks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Design and create printing blocks using easy cut rubber blocks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Key Vocabulary; easy cut rubber blocks, intricate. composition </a:t>
            </a:r>
            <a:endParaRPr/>
          </a:p>
        </p:txBody>
      </p:sp>
      <p:sp>
        <p:nvSpPr>
          <p:cNvPr id="2637" name="Google Shape;2637;p7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638" name="Google Shape;2638;p7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639" name="Google Shape;2639;p7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  <p:sp>
        <p:nvSpPr>
          <p:cNvPr id="2640" name="Google Shape;2640;p7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2641" name="Google Shape;2641;p79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2642" name="Google Shape;2642;p79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  <p:sp>
        <p:nvSpPr>
          <p:cNvPr id="2643" name="Google Shape;2643;p79"/>
          <p:cNvSpPr txBox="1"/>
          <p:nvPr/>
        </p:nvSpPr>
        <p:spPr>
          <a:xfrm>
            <a:off x="827084" y="5253650"/>
            <a:ext cx="5157787" cy="1027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1371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89" name="Google Shape;289;p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290" name="Google Shape;290;p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291" name="Google Shape;291;p8"/>
          <p:cNvGrpSpPr/>
          <p:nvPr/>
        </p:nvGrpSpPr>
        <p:grpSpPr>
          <a:xfrm>
            <a:off x="3853830" y="450069"/>
            <a:ext cx="7831933" cy="5979305"/>
            <a:chOff x="534161" y="0"/>
            <a:chExt cx="7831933" cy="5979305"/>
          </a:xfrm>
        </p:grpSpPr>
        <p:sp>
          <p:nvSpPr>
            <p:cNvPr id="292" name="Google Shape;292;p8"/>
            <p:cNvSpPr/>
            <p:nvPr/>
          </p:nvSpPr>
          <p:spPr>
            <a:xfrm>
              <a:off x="2035722" y="1746555"/>
              <a:ext cx="4042152" cy="24933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30997" b="-30995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2233740" y="1934903"/>
              <a:ext cx="3652573" cy="2101726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 txBox="1"/>
            <p:nvPr/>
          </p:nvSpPr>
          <p:spPr>
            <a:xfrm>
              <a:off x="534161" y="923329"/>
              <a:ext cx="3652573" cy="6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24750" rIns="74275" bIns="0" anchor="b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venir"/>
                <a:buNone/>
              </a:pPr>
              <a:endParaRPr sz="3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4508078" y="0"/>
              <a:ext cx="1581992" cy="16138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5999" b="-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605653" y="98060"/>
              <a:ext cx="1386126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 txBox="1"/>
            <p:nvPr/>
          </p:nvSpPr>
          <p:spPr>
            <a:xfrm>
              <a:off x="6244172" y="923329"/>
              <a:ext cx="1386126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211321" y="2712213"/>
              <a:ext cx="1924219" cy="11892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t="-53997" b="-53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309613" y="2810871"/>
              <a:ext cx="1728353" cy="993760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 txBox="1"/>
            <p:nvPr/>
          </p:nvSpPr>
          <p:spPr>
            <a:xfrm>
              <a:off x="6305776" y="2099150"/>
              <a:ext cx="1728353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60971" y="3222845"/>
              <a:ext cx="944173" cy="9590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46996" r="-46994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1058546" y="3323896"/>
              <a:ext cx="74974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 txBox="1"/>
            <p:nvPr/>
          </p:nvSpPr>
          <p:spPr>
            <a:xfrm>
              <a:off x="594425" y="4214719"/>
              <a:ext cx="74974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000" tIns="13325" rIns="4000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venir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5431859" y="4365491"/>
              <a:ext cx="1663065" cy="161381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999" b="-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5567045" y="4464747"/>
              <a:ext cx="1467199" cy="1417693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 txBox="1"/>
            <p:nvPr/>
          </p:nvSpPr>
          <p:spPr>
            <a:xfrm>
              <a:off x="6898895" y="5170272"/>
              <a:ext cx="1467199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044331" y="4365491"/>
              <a:ext cx="1693915" cy="9590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37997" b="-37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43340" y="4464747"/>
              <a:ext cx="1500202" cy="765949"/>
            </a:xfrm>
            <a:prstGeom prst="rect">
              <a:avLst/>
            </a:prstGeom>
            <a:noFill/>
            <a:ln w="12700" cap="flat" cmpd="sng">
              <a:solidFill>
                <a:srgbClr val="C500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 txBox="1"/>
            <p:nvPr/>
          </p:nvSpPr>
          <p:spPr>
            <a:xfrm>
              <a:off x="2143340" y="5403110"/>
              <a:ext cx="1500202" cy="423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225" tIns="18400" rIns="55225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venir"/>
                <a:buNone/>
              </a:pPr>
              <a:endParaRPr sz="2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316" name="Google Shape;316;p8"/>
          <p:cNvSpPr/>
          <p:nvPr/>
        </p:nvSpPr>
        <p:spPr>
          <a:xfrm>
            <a:off x="1242557" y="450069"/>
            <a:ext cx="22724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Year 1</a:t>
            </a:r>
            <a:endParaRPr/>
          </a:p>
        </p:txBody>
      </p:sp>
      <p:sp>
        <p:nvSpPr>
          <p:cNvPr id="317" name="Google Shape;317;p8"/>
          <p:cNvSpPr/>
          <p:nvPr/>
        </p:nvSpPr>
        <p:spPr>
          <a:xfrm>
            <a:off x="838200" y="1456588"/>
            <a:ext cx="35244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Rupi Kaur</a:t>
            </a:r>
            <a:endParaRPr/>
          </a:p>
        </p:txBody>
      </p:sp>
      <p:grpSp>
        <p:nvGrpSpPr>
          <p:cNvPr id="318" name="Google Shape;318;p8"/>
          <p:cNvGrpSpPr/>
          <p:nvPr/>
        </p:nvGrpSpPr>
        <p:grpSpPr>
          <a:xfrm>
            <a:off x="691013" y="2466115"/>
            <a:ext cx="3375501" cy="3375501"/>
            <a:chOff x="613317" y="3007"/>
            <a:chExt cx="3375501" cy="3375501"/>
          </a:xfrm>
        </p:grpSpPr>
        <p:sp>
          <p:nvSpPr>
            <p:cNvPr id="319" name="Google Shape;319;p8"/>
            <p:cNvSpPr/>
            <p:nvPr/>
          </p:nvSpPr>
          <p:spPr>
            <a:xfrm>
              <a:off x="185669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 txBox="1"/>
            <p:nvPr/>
          </p:nvSpPr>
          <p:spPr>
            <a:xfrm>
              <a:off x="198685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Experience</a:t>
              </a: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5400000">
              <a:off x="2207089" y="923301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 txBox="1"/>
            <p:nvPr/>
          </p:nvSpPr>
          <p:spPr>
            <a:xfrm rot="-5400000">
              <a:off x="2235283" y="1011929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1856697" y="300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 txBox="1"/>
            <p:nvPr/>
          </p:nvSpPr>
          <p:spPr>
            <a:xfrm>
              <a:off x="1986850" y="13316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Pencil control</a:t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823460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 txBox="1"/>
            <p:nvPr/>
          </p:nvSpPr>
          <p:spPr>
            <a:xfrm>
              <a:off x="2823460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3100076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 txBox="1"/>
            <p:nvPr/>
          </p:nvSpPr>
          <p:spPr>
            <a:xfrm>
              <a:off x="3230229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Lines to show motion</a:t>
              </a: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5400000">
              <a:off x="2207089" y="215604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 txBox="1"/>
            <p:nvPr/>
          </p:nvSpPr>
          <p:spPr>
            <a:xfrm rot="5400000">
              <a:off x="2235283" y="2188283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856697" y="2489766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 txBox="1"/>
            <p:nvPr/>
          </p:nvSpPr>
          <p:spPr>
            <a:xfrm>
              <a:off x="1986850" y="2619919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Some detail</a:t>
              </a: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10800000">
              <a:off x="1590719" y="1539672"/>
              <a:ext cx="187957" cy="3021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BA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 txBox="1"/>
            <p:nvPr/>
          </p:nvSpPr>
          <p:spPr>
            <a:xfrm>
              <a:off x="1647106" y="1600106"/>
              <a:ext cx="131570" cy="181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Avenir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613317" y="1246387"/>
              <a:ext cx="888742" cy="8887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 txBox="1"/>
            <p:nvPr/>
          </p:nvSpPr>
          <p:spPr>
            <a:xfrm>
              <a:off x="743470" y="1376540"/>
              <a:ext cx="628436" cy="628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venir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Pencil pressure</a:t>
              </a:r>
              <a:endPara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337" name="Google Shape;337;p8"/>
          <p:cNvSpPr/>
          <p:nvPr/>
        </p:nvSpPr>
        <p:spPr>
          <a:xfrm>
            <a:off x="9879496" y="655983"/>
            <a:ext cx="1719469" cy="717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B500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Thread 2</a:t>
            </a:r>
            <a:endParaRPr/>
          </a:p>
        </p:txBody>
      </p:sp>
      <p:pic>
        <p:nvPicPr>
          <p:cNvPr id="338" name="Google Shape;338;p8" descr="A person with her hand on her chin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98156" y="1507668"/>
            <a:ext cx="1282148" cy="128214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8"/>
          <p:cNvSpPr/>
          <p:nvPr/>
        </p:nvSpPr>
        <p:spPr>
          <a:xfrm rot="-1853872">
            <a:off x="457219" y="1122116"/>
            <a:ext cx="1374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B7B7F4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Inspiration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"/>
          <p:cNvSpPr txBox="1">
            <a:spLocks noGrp="1"/>
          </p:cNvSpPr>
          <p:nvPr>
            <p:ph type="body" idx="1"/>
          </p:nvPr>
        </p:nvSpPr>
        <p:spPr>
          <a:xfrm>
            <a:off x="839788" y="2560320"/>
            <a:ext cx="5157787" cy="34464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Sketches are sometimes the finished piece of art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ts val="1440"/>
              <a:buChar char="▪"/>
            </a:pPr>
            <a:r>
              <a:rPr lang="en-US"/>
              <a:t>An illustrator is someone who makes or draws pictures for books or magazines</a:t>
            </a:r>
            <a:endParaRPr/>
          </a:p>
        </p:txBody>
      </p:sp>
      <p:sp>
        <p:nvSpPr>
          <p:cNvPr id="345" name="Google Shape;345;p9"/>
          <p:cNvSpPr txBox="1">
            <a:spLocks noGrp="1"/>
          </p:cNvSpPr>
          <p:nvPr>
            <p:ph type="body" idx="2"/>
          </p:nvPr>
        </p:nvSpPr>
        <p:spPr>
          <a:xfrm>
            <a:off x="6172200" y="2560320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Draw lines of varying thickness;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Apply varied amounts of pressure to change the thickness and darkness of lines created using a pencil.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Use different materials to draw (pencil, pens)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Show movement using lines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Char char="▪"/>
            </a:pPr>
            <a:r>
              <a:rPr lang="en-US"/>
              <a:t>Use key vocabulary to demonstrate knowledge and understanding in this strand: illustration, drawings, line, size, thickness, darkness, movement</a:t>
            </a:r>
            <a:endParaRPr/>
          </a:p>
          <a:p>
            <a:pPr marL="457200" lvl="0" indent="-144018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357D4"/>
              </a:buClr>
              <a:buSzPct val="79999"/>
              <a:buNone/>
            </a:pPr>
            <a:endParaRPr/>
          </a:p>
        </p:txBody>
      </p:sp>
      <p:sp>
        <p:nvSpPr>
          <p:cNvPr id="346" name="Google Shape;346;p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RUBY GREY</a:t>
            </a:r>
            <a:endParaRPr/>
          </a:p>
        </p:txBody>
      </p:sp>
      <p:sp>
        <p:nvSpPr>
          <p:cNvPr id="348" name="Google Shape;348;p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49" name="Google Shape;349;p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US"/>
              <a:t>Knowledge</a:t>
            </a:r>
            <a:endParaRPr/>
          </a:p>
        </p:txBody>
      </p:sp>
      <p:sp>
        <p:nvSpPr>
          <p:cNvPr id="350" name="Google Shape;350;p9"/>
          <p:cNvSpPr txBox="1">
            <a:spLocks noGrp="1"/>
          </p:cNvSpPr>
          <p:nvPr>
            <p:ph type="body" idx="3"/>
          </p:nvPr>
        </p:nvSpPr>
        <p:spPr>
          <a:xfrm>
            <a:off x="839787" y="2011680"/>
            <a:ext cx="51577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Factual</a:t>
            </a:r>
            <a:endParaRPr/>
          </a:p>
        </p:txBody>
      </p:sp>
      <p:sp>
        <p:nvSpPr>
          <p:cNvPr id="351" name="Google Shape;351;p9"/>
          <p:cNvSpPr txBox="1">
            <a:spLocks noGrp="1"/>
          </p:cNvSpPr>
          <p:nvPr>
            <p:ph type="body" idx="4"/>
          </p:nvPr>
        </p:nvSpPr>
        <p:spPr>
          <a:xfrm>
            <a:off x="6169027" y="2011680"/>
            <a:ext cx="5183187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Procedural and Experimental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rgbClr val="000000"/>
      </a:dk1>
      <a:lt1>
        <a:srgbClr val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1a19ca-7f84-4229-9518-466eb15108d2">
      <Terms xmlns="http://schemas.microsoft.com/office/infopath/2007/PartnerControls"/>
    </lcf76f155ced4ddcb4097134ff3c332f>
    <TaxCatchAll xmlns="c50117f2-4285-4154-b3c5-9d3411ef20d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0F1803B7C274391B2D092831C313C" ma:contentTypeVersion="14" ma:contentTypeDescription="Create a new document." ma:contentTypeScope="" ma:versionID="8efd0ef6a3a4dc742030c66bc8d3d8a8">
  <xsd:schema xmlns:xsd="http://www.w3.org/2001/XMLSchema" xmlns:xs="http://www.w3.org/2001/XMLSchema" xmlns:p="http://schemas.microsoft.com/office/2006/metadata/properties" xmlns:ns2="bd1a19ca-7f84-4229-9518-466eb15108d2" xmlns:ns3="c50117f2-4285-4154-b3c5-9d3411ef20d6" targetNamespace="http://schemas.microsoft.com/office/2006/metadata/properties" ma:root="true" ma:fieldsID="a1ed575ffe0e1dafb8ade36d521fbcd1" ns2:_="" ns3:_="">
    <xsd:import namespace="bd1a19ca-7f84-4229-9518-466eb15108d2"/>
    <xsd:import namespace="c50117f2-4285-4154-b3c5-9d3411ef20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a19ca-7f84-4229-9518-466eb1510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da12277-1e42-4a3a-bceb-361fc0e261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117f2-4285-4154-b3c5-9d3411ef20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d9fcc88-830f-4e14-a72e-8d06a769bc1a}" ma:internalName="TaxCatchAll" ma:showField="CatchAllData" ma:web="c50117f2-4285-4154-b3c5-9d3411ef20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734D28-8B35-4DD4-81A9-5971D5B54F29}">
  <ds:schemaRefs>
    <ds:schemaRef ds:uri="http://schemas.microsoft.com/office/2006/metadata/properties"/>
    <ds:schemaRef ds:uri="http://schemas.microsoft.com/office/infopath/2007/PartnerControls"/>
    <ds:schemaRef ds:uri="bd1a19ca-7f84-4229-9518-466eb15108d2"/>
    <ds:schemaRef ds:uri="c50117f2-4285-4154-b3c5-9d3411ef20d6"/>
  </ds:schemaRefs>
</ds:datastoreItem>
</file>

<file path=customXml/itemProps2.xml><?xml version="1.0" encoding="utf-8"?>
<ds:datastoreItem xmlns:ds="http://schemas.openxmlformats.org/officeDocument/2006/customXml" ds:itemID="{9A82E14D-B9CA-43DD-9725-9B2B4CF41C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a19ca-7f84-4229-9518-466eb15108d2"/>
    <ds:schemaRef ds:uri="c50117f2-4285-4154-b3c5-9d3411ef20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AA82F8-7949-4E07-99EC-A651134547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3988</Words>
  <Application>Microsoft Office PowerPoint</Application>
  <PresentationFormat>Widescreen</PresentationFormat>
  <Paragraphs>868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EB Garamond</vt:lpstr>
      <vt:lpstr>Calibri</vt:lpstr>
      <vt:lpstr>Avenir</vt:lpstr>
      <vt:lpstr>Architects Daughter</vt:lpstr>
      <vt:lpstr>Noto Sans Symbols</vt:lpstr>
      <vt:lpstr>Arial</vt:lpstr>
      <vt:lpstr>LuminousVTI</vt:lpstr>
      <vt:lpstr>Art across the whole school</vt:lpstr>
      <vt:lpstr>Intent</vt:lpstr>
      <vt:lpstr>Implementation</vt:lpstr>
      <vt:lpstr>Elements</vt:lpstr>
      <vt:lpstr>Drawing and Sketching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Painting and Colour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Sculpture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Collage and Textiles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Printing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  <vt:lpstr>PowerPoint Presentation</vt:lpstr>
      <vt:lpstr>Knowledge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across the whole school</dc:title>
  <dc:creator>Head</dc:creator>
  <cp:lastModifiedBy>Gareth Denman</cp:lastModifiedBy>
  <cp:revision>2</cp:revision>
  <dcterms:created xsi:type="dcterms:W3CDTF">2022-11-16T12:37:51Z</dcterms:created>
  <dcterms:modified xsi:type="dcterms:W3CDTF">2025-10-13T08:58:30Z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0x0101004C90F1803B7C274391B2D092831C313C</vt:lpwstr>
  </property>
</Properties>
</file>